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75" r:id="rId7"/>
    <p:sldId id="264" r:id="rId8"/>
    <p:sldId id="262" r:id="rId9"/>
    <p:sldId id="268" r:id="rId10"/>
    <p:sldId id="270" r:id="rId11"/>
    <p:sldId id="271" r:id="rId12"/>
    <p:sldId id="273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4A7B0-EF79-44D7-A440-24206B90F8A8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D3DF2-D970-4647-BE3C-8A9EF015F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9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round percentile ranks to the nearest</a:t>
            </a:r>
            <a:r>
              <a:rPr lang="en-US" baseline="0" dirty="0" smtClean="0"/>
              <a:t> whole number between 1 and 99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D3DF2-D970-4647-BE3C-8A9EF015FE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05B60-03D5-4165-A8DF-5EB2769CF296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71B32-AB59-496D-A4ED-9CDAE15E0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Numerical Measures of Position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DAB549-BA85-4FD1-AF4F-9A9C2A31BFC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sz="3200" b="1" smtClean="0"/>
              <a:t>Percentile Rank</a:t>
            </a:r>
            <a:endParaRPr lang="en-US" smtClean="0"/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457200" y="1181100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" charset="0"/>
              </a:rPr>
              <a:t>The formula for Percentile Rank is as follows: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 err="1"/>
              <a:t>PR</a:t>
            </a:r>
            <a:r>
              <a:rPr lang="en-US" sz="2400" baseline="-25000" dirty="0" err="1"/>
              <a:t>x</a:t>
            </a:r>
            <a:r>
              <a:rPr lang="en-US" sz="2400" dirty="0"/>
              <a:t> = </a:t>
            </a:r>
            <a:r>
              <a:rPr lang="en-US" sz="2400" dirty="0" smtClean="0"/>
              <a:t>  </a:t>
            </a:r>
            <a:r>
              <a:rPr lang="en-US" sz="2400" u="sng" dirty="0" smtClean="0"/>
              <a:t> B + 0.5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</a:t>
            </a:r>
            <a:r>
              <a:rPr lang="en-US" sz="2400" i="1" baseline="-25000" dirty="0" err="1" smtClean="0"/>
              <a:t>x</a:t>
            </a:r>
            <a:r>
              <a:rPr lang="en-US" sz="2400" u="sng" dirty="0" smtClean="0"/>
              <a:t> </a:t>
            </a:r>
            <a:r>
              <a:rPr lang="en-US" sz="2400" dirty="0" smtClean="0"/>
              <a:t>   100 = </a:t>
            </a:r>
            <a:r>
              <a:rPr lang="en-US" sz="2400" dirty="0"/>
              <a:t>		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           n            </a:t>
            </a:r>
          </a:p>
          <a:p>
            <a:endParaRPr lang="en-US" sz="2400" dirty="0" smtClean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where B = </a:t>
            </a:r>
            <a:r>
              <a:rPr lang="en-US" sz="2400" dirty="0" smtClean="0"/>
              <a:t>number of values below x</a:t>
            </a:r>
          </a:p>
          <a:p>
            <a:r>
              <a:rPr lang="en-US" sz="2400" dirty="0" smtClean="0">
                <a:latin typeface="Arial" charset="0"/>
              </a:rPr>
              <a:t>where </a:t>
            </a:r>
            <a:r>
              <a:rPr lang="en-US" sz="2400" i="1" dirty="0" err="1" smtClean="0"/>
              <a:t>f</a:t>
            </a:r>
            <a:r>
              <a:rPr lang="en-US" sz="2400" i="1" baseline="-25000" dirty="0" err="1" smtClean="0"/>
              <a:t>x</a:t>
            </a:r>
            <a:r>
              <a:rPr lang="en-US" sz="2400" dirty="0" smtClean="0">
                <a:latin typeface="Arial" charset="0"/>
              </a:rPr>
              <a:t> = </a:t>
            </a:r>
            <a:r>
              <a:rPr lang="en-US" sz="2400" dirty="0" smtClean="0"/>
              <a:t>number of values equal to x</a:t>
            </a:r>
            <a:endParaRPr lang="en-US" sz="2400" i="1" dirty="0">
              <a:latin typeface="Arial" charset="0"/>
            </a:endParaRP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With this measure, </a:t>
            </a:r>
            <a:r>
              <a:rPr lang="en-US" sz="2400" b="1" u="sng" dirty="0">
                <a:latin typeface="Arial" charset="0"/>
              </a:rPr>
              <a:t>rank order is a must!!</a:t>
            </a:r>
            <a:r>
              <a:rPr lang="en-US" sz="2400" dirty="0">
                <a:latin typeface="Arial" charset="0"/>
              </a:rPr>
              <a:t>  </a:t>
            </a:r>
          </a:p>
          <a:p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295400" y="1752600"/>
            <a:ext cx="1371600" cy="9144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4CD32F-1033-453D-B60C-B0E25628FED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85800"/>
          </a:xfrm>
        </p:spPr>
        <p:txBody>
          <a:bodyPr/>
          <a:lstStyle/>
          <a:p>
            <a:r>
              <a:rPr lang="en-US" sz="3200" b="1" dirty="0" smtClean="0"/>
              <a:t>Percentile Rank</a:t>
            </a:r>
            <a:endParaRPr lang="en-US" dirty="0" smtClean="0"/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381000" y="838201"/>
            <a:ext cx="81534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Shoe Sizes for a sample of 12 male students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13 11 10 13 11 10  8 12  9  9  8  9  </a:t>
            </a:r>
          </a:p>
          <a:p>
            <a:pPr marL="457200" indent="-457200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percentile rank for a shoe size of 12?</a:t>
            </a:r>
          </a:p>
          <a:p>
            <a:pPr marL="457200" indent="-457200"/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Rank Order</a:t>
            </a:r>
          </a:p>
          <a:p>
            <a:pPr marL="457200" indent="-457200"/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8  8  9  9  9  10  10  11  11  12  13  13</a:t>
            </a:r>
          </a:p>
          <a:p>
            <a:pPr marL="457200" indent="-4572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9 +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0.5(1)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100  </a:t>
            </a:r>
          </a:p>
          <a:p>
            <a:pPr marL="457200" indent="-45720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12</a:t>
            </a:r>
          </a:p>
          <a:p>
            <a:pPr marL="457200" indent="-45720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79.17</a:t>
            </a:r>
          </a:p>
          <a:p>
            <a:pPr marL="457200" indent="-457200"/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value of 12 corresponds approx. to the 79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percentile.</a:t>
            </a:r>
          </a:p>
          <a:p>
            <a:pPr marL="457200" indent="-457200"/>
            <a:endParaRPr lang="en-US" sz="12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sz="2400" baseline="0" dirty="0" smtClean="0">
                <a:latin typeface="Times New Roman" pitchFamily="18" charset="0"/>
                <a:cs typeface="Times New Roman" pitchFamily="18" charset="0"/>
              </a:rPr>
              <a:t>79% of the sampled male students have a shoe size of 12 or smaller.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ouble Bracket 6"/>
          <p:cNvSpPr/>
          <p:nvPr/>
        </p:nvSpPr>
        <p:spPr>
          <a:xfrm>
            <a:off x="1295400" y="3505200"/>
            <a:ext cx="1524000" cy="9144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6B1D83-C3A3-46BE-84FE-8599E98930A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sz="3200" b="1" smtClean="0"/>
              <a:t>Distributions</a:t>
            </a:r>
            <a:endParaRPr lang="en-US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1600200"/>
            <a:ext cx="7924800" cy="3270250"/>
            <a:chOff x="1560" y="8302"/>
            <a:chExt cx="8307" cy="2665"/>
          </a:xfrm>
        </p:grpSpPr>
        <p:sp>
          <p:nvSpPr>
            <p:cNvPr id="22559" name="Freeform 4"/>
            <p:cNvSpPr>
              <a:spLocks/>
            </p:cNvSpPr>
            <p:nvPr/>
          </p:nvSpPr>
          <p:spPr bwMode="auto">
            <a:xfrm>
              <a:off x="1680" y="8302"/>
              <a:ext cx="7906" cy="2540"/>
            </a:xfrm>
            <a:custGeom>
              <a:avLst/>
              <a:gdLst>
                <a:gd name="T0" fmla="*/ 0 w 7906"/>
                <a:gd name="T1" fmla="*/ 2536 h 2540"/>
                <a:gd name="T2" fmla="*/ 266 w 7906"/>
                <a:gd name="T3" fmla="*/ 2523 h 2540"/>
                <a:gd name="T4" fmla="*/ 586 w 7906"/>
                <a:gd name="T5" fmla="*/ 2496 h 2540"/>
                <a:gd name="T6" fmla="*/ 933 w 7906"/>
                <a:gd name="T7" fmla="*/ 2443 h 2540"/>
                <a:gd name="T8" fmla="*/ 1240 w 7906"/>
                <a:gd name="T9" fmla="*/ 2402 h 2540"/>
                <a:gd name="T10" fmla="*/ 1493 w 7906"/>
                <a:gd name="T11" fmla="*/ 2322 h 2540"/>
                <a:gd name="T12" fmla="*/ 1733 w 7906"/>
                <a:gd name="T13" fmla="*/ 2229 h 2540"/>
                <a:gd name="T14" fmla="*/ 1947 w 7906"/>
                <a:gd name="T15" fmla="*/ 2122 h 2540"/>
                <a:gd name="T16" fmla="*/ 2160 w 7906"/>
                <a:gd name="T17" fmla="*/ 1976 h 2540"/>
                <a:gd name="T18" fmla="*/ 2320 w 7906"/>
                <a:gd name="T19" fmla="*/ 1829 h 2540"/>
                <a:gd name="T20" fmla="*/ 2480 w 7906"/>
                <a:gd name="T21" fmla="*/ 1642 h 2540"/>
                <a:gd name="T22" fmla="*/ 2640 w 7906"/>
                <a:gd name="T23" fmla="*/ 1442 h 2540"/>
                <a:gd name="T24" fmla="*/ 2787 w 7906"/>
                <a:gd name="T25" fmla="*/ 1216 h 2540"/>
                <a:gd name="T26" fmla="*/ 2933 w 7906"/>
                <a:gd name="T27" fmla="*/ 962 h 2540"/>
                <a:gd name="T28" fmla="*/ 3067 w 7906"/>
                <a:gd name="T29" fmla="*/ 749 h 2540"/>
                <a:gd name="T30" fmla="*/ 3213 w 7906"/>
                <a:gd name="T31" fmla="*/ 522 h 2540"/>
                <a:gd name="T32" fmla="*/ 3347 w 7906"/>
                <a:gd name="T33" fmla="*/ 336 h 2540"/>
                <a:gd name="T34" fmla="*/ 3493 w 7906"/>
                <a:gd name="T35" fmla="*/ 176 h 2540"/>
                <a:gd name="T36" fmla="*/ 3653 w 7906"/>
                <a:gd name="T37" fmla="*/ 69 h 2540"/>
                <a:gd name="T38" fmla="*/ 3840 w 7906"/>
                <a:gd name="T39" fmla="*/ 16 h 2540"/>
                <a:gd name="T40" fmla="*/ 4066 w 7906"/>
                <a:gd name="T41" fmla="*/ 16 h 2540"/>
                <a:gd name="T42" fmla="*/ 4280 w 7906"/>
                <a:gd name="T43" fmla="*/ 109 h 2540"/>
                <a:gd name="T44" fmla="*/ 4440 w 7906"/>
                <a:gd name="T45" fmla="*/ 243 h 2540"/>
                <a:gd name="T46" fmla="*/ 4586 w 7906"/>
                <a:gd name="T47" fmla="*/ 443 h 2540"/>
                <a:gd name="T48" fmla="*/ 4720 w 7906"/>
                <a:gd name="T49" fmla="*/ 629 h 2540"/>
                <a:gd name="T50" fmla="*/ 4840 w 7906"/>
                <a:gd name="T51" fmla="*/ 843 h 2540"/>
                <a:gd name="T52" fmla="*/ 4946 w 7906"/>
                <a:gd name="T53" fmla="*/ 1043 h 2540"/>
                <a:gd name="T54" fmla="*/ 5066 w 7906"/>
                <a:gd name="T55" fmla="*/ 1256 h 2540"/>
                <a:gd name="T56" fmla="*/ 5186 w 7906"/>
                <a:gd name="T57" fmla="*/ 1443 h 2540"/>
                <a:gd name="T58" fmla="*/ 5373 w 7906"/>
                <a:gd name="T59" fmla="*/ 1696 h 2540"/>
                <a:gd name="T60" fmla="*/ 5533 w 7906"/>
                <a:gd name="T61" fmla="*/ 1869 h 2540"/>
                <a:gd name="T62" fmla="*/ 5707 w 7906"/>
                <a:gd name="T63" fmla="*/ 2039 h 2540"/>
                <a:gd name="T64" fmla="*/ 6000 w 7906"/>
                <a:gd name="T65" fmla="*/ 2229 h 2540"/>
                <a:gd name="T66" fmla="*/ 6346 w 7906"/>
                <a:gd name="T67" fmla="*/ 2376 h 2540"/>
                <a:gd name="T68" fmla="*/ 6640 w 7906"/>
                <a:gd name="T69" fmla="*/ 2443 h 2540"/>
                <a:gd name="T70" fmla="*/ 6920 w 7906"/>
                <a:gd name="T71" fmla="*/ 2469 h 2540"/>
                <a:gd name="T72" fmla="*/ 7253 w 7906"/>
                <a:gd name="T73" fmla="*/ 2509 h 2540"/>
                <a:gd name="T74" fmla="*/ 7626 w 7906"/>
                <a:gd name="T75" fmla="*/ 2536 h 2540"/>
                <a:gd name="T76" fmla="*/ 7906 w 7906"/>
                <a:gd name="T77" fmla="*/ 2536 h 2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06"/>
                <a:gd name="T118" fmla="*/ 0 h 2540"/>
                <a:gd name="T119" fmla="*/ 7906 w 7906"/>
                <a:gd name="T120" fmla="*/ 2540 h 254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06" h="2540">
                  <a:moveTo>
                    <a:pt x="0" y="2536"/>
                  </a:moveTo>
                  <a:cubicBezTo>
                    <a:pt x="44" y="2534"/>
                    <a:pt x="168" y="2530"/>
                    <a:pt x="266" y="2523"/>
                  </a:cubicBezTo>
                  <a:cubicBezTo>
                    <a:pt x="364" y="2516"/>
                    <a:pt x="475" y="2509"/>
                    <a:pt x="586" y="2496"/>
                  </a:cubicBezTo>
                  <a:cubicBezTo>
                    <a:pt x="697" y="2483"/>
                    <a:pt x="824" y="2459"/>
                    <a:pt x="933" y="2443"/>
                  </a:cubicBezTo>
                  <a:cubicBezTo>
                    <a:pt x="1042" y="2427"/>
                    <a:pt x="1147" y="2422"/>
                    <a:pt x="1240" y="2402"/>
                  </a:cubicBezTo>
                  <a:cubicBezTo>
                    <a:pt x="1333" y="2382"/>
                    <a:pt x="1411" y="2351"/>
                    <a:pt x="1493" y="2322"/>
                  </a:cubicBezTo>
                  <a:cubicBezTo>
                    <a:pt x="1575" y="2293"/>
                    <a:pt x="1657" y="2262"/>
                    <a:pt x="1733" y="2229"/>
                  </a:cubicBezTo>
                  <a:cubicBezTo>
                    <a:pt x="1809" y="2196"/>
                    <a:pt x="1876" y="2164"/>
                    <a:pt x="1947" y="2122"/>
                  </a:cubicBezTo>
                  <a:cubicBezTo>
                    <a:pt x="2018" y="2080"/>
                    <a:pt x="2098" y="2025"/>
                    <a:pt x="2160" y="1976"/>
                  </a:cubicBezTo>
                  <a:cubicBezTo>
                    <a:pt x="2222" y="1927"/>
                    <a:pt x="2267" y="1885"/>
                    <a:pt x="2320" y="1829"/>
                  </a:cubicBezTo>
                  <a:cubicBezTo>
                    <a:pt x="2373" y="1773"/>
                    <a:pt x="2427" y="1707"/>
                    <a:pt x="2480" y="1642"/>
                  </a:cubicBezTo>
                  <a:cubicBezTo>
                    <a:pt x="2533" y="1577"/>
                    <a:pt x="2589" y="1513"/>
                    <a:pt x="2640" y="1442"/>
                  </a:cubicBezTo>
                  <a:cubicBezTo>
                    <a:pt x="2691" y="1371"/>
                    <a:pt x="2738" y="1296"/>
                    <a:pt x="2787" y="1216"/>
                  </a:cubicBezTo>
                  <a:cubicBezTo>
                    <a:pt x="2836" y="1136"/>
                    <a:pt x="2886" y="1040"/>
                    <a:pt x="2933" y="962"/>
                  </a:cubicBezTo>
                  <a:cubicBezTo>
                    <a:pt x="2980" y="884"/>
                    <a:pt x="3020" y="822"/>
                    <a:pt x="3067" y="749"/>
                  </a:cubicBezTo>
                  <a:cubicBezTo>
                    <a:pt x="3114" y="676"/>
                    <a:pt x="3166" y="591"/>
                    <a:pt x="3213" y="522"/>
                  </a:cubicBezTo>
                  <a:cubicBezTo>
                    <a:pt x="3260" y="453"/>
                    <a:pt x="3300" y="393"/>
                    <a:pt x="3347" y="336"/>
                  </a:cubicBezTo>
                  <a:cubicBezTo>
                    <a:pt x="3394" y="279"/>
                    <a:pt x="3442" y="221"/>
                    <a:pt x="3493" y="176"/>
                  </a:cubicBezTo>
                  <a:cubicBezTo>
                    <a:pt x="3544" y="131"/>
                    <a:pt x="3595" y="96"/>
                    <a:pt x="3653" y="69"/>
                  </a:cubicBezTo>
                  <a:cubicBezTo>
                    <a:pt x="3711" y="42"/>
                    <a:pt x="3771" y="25"/>
                    <a:pt x="3840" y="16"/>
                  </a:cubicBezTo>
                  <a:cubicBezTo>
                    <a:pt x="3909" y="7"/>
                    <a:pt x="3993" y="0"/>
                    <a:pt x="4066" y="16"/>
                  </a:cubicBezTo>
                  <a:cubicBezTo>
                    <a:pt x="4139" y="32"/>
                    <a:pt x="4218" y="71"/>
                    <a:pt x="4280" y="109"/>
                  </a:cubicBezTo>
                  <a:cubicBezTo>
                    <a:pt x="4342" y="147"/>
                    <a:pt x="4389" y="187"/>
                    <a:pt x="4440" y="243"/>
                  </a:cubicBezTo>
                  <a:cubicBezTo>
                    <a:pt x="4491" y="299"/>
                    <a:pt x="4539" y="379"/>
                    <a:pt x="4586" y="443"/>
                  </a:cubicBezTo>
                  <a:cubicBezTo>
                    <a:pt x="4633" y="507"/>
                    <a:pt x="4678" y="562"/>
                    <a:pt x="4720" y="629"/>
                  </a:cubicBezTo>
                  <a:cubicBezTo>
                    <a:pt x="4762" y="696"/>
                    <a:pt x="4802" y="774"/>
                    <a:pt x="4840" y="843"/>
                  </a:cubicBezTo>
                  <a:cubicBezTo>
                    <a:pt x="4878" y="912"/>
                    <a:pt x="4908" y="974"/>
                    <a:pt x="4946" y="1043"/>
                  </a:cubicBezTo>
                  <a:cubicBezTo>
                    <a:pt x="4984" y="1112"/>
                    <a:pt x="5026" y="1189"/>
                    <a:pt x="5066" y="1256"/>
                  </a:cubicBezTo>
                  <a:cubicBezTo>
                    <a:pt x="5106" y="1323"/>
                    <a:pt x="5135" y="1370"/>
                    <a:pt x="5186" y="1443"/>
                  </a:cubicBezTo>
                  <a:cubicBezTo>
                    <a:pt x="5237" y="1516"/>
                    <a:pt x="5315" y="1625"/>
                    <a:pt x="5373" y="1696"/>
                  </a:cubicBezTo>
                  <a:cubicBezTo>
                    <a:pt x="5431" y="1767"/>
                    <a:pt x="5477" y="1812"/>
                    <a:pt x="5533" y="1869"/>
                  </a:cubicBezTo>
                  <a:cubicBezTo>
                    <a:pt x="5589" y="1926"/>
                    <a:pt x="5629" y="1979"/>
                    <a:pt x="5707" y="2039"/>
                  </a:cubicBezTo>
                  <a:cubicBezTo>
                    <a:pt x="5785" y="2099"/>
                    <a:pt x="5894" y="2173"/>
                    <a:pt x="6000" y="2229"/>
                  </a:cubicBezTo>
                  <a:cubicBezTo>
                    <a:pt x="6106" y="2285"/>
                    <a:pt x="6239" y="2340"/>
                    <a:pt x="6346" y="2376"/>
                  </a:cubicBezTo>
                  <a:cubicBezTo>
                    <a:pt x="6453" y="2412"/>
                    <a:pt x="6544" y="2428"/>
                    <a:pt x="6640" y="2443"/>
                  </a:cubicBezTo>
                  <a:cubicBezTo>
                    <a:pt x="6736" y="2458"/>
                    <a:pt x="6818" y="2458"/>
                    <a:pt x="6920" y="2469"/>
                  </a:cubicBezTo>
                  <a:cubicBezTo>
                    <a:pt x="7022" y="2480"/>
                    <a:pt x="7135" y="2498"/>
                    <a:pt x="7253" y="2509"/>
                  </a:cubicBezTo>
                  <a:cubicBezTo>
                    <a:pt x="7371" y="2520"/>
                    <a:pt x="7517" y="2532"/>
                    <a:pt x="7626" y="2536"/>
                  </a:cubicBezTo>
                  <a:cubicBezTo>
                    <a:pt x="7735" y="2540"/>
                    <a:pt x="7848" y="2536"/>
                    <a:pt x="7906" y="253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60" name="Line 5"/>
            <p:cNvSpPr>
              <a:spLocks noChangeShapeType="1"/>
            </p:cNvSpPr>
            <p:nvPr/>
          </p:nvSpPr>
          <p:spPr bwMode="auto">
            <a:xfrm>
              <a:off x="1560" y="10967"/>
              <a:ext cx="83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4413250" y="1603375"/>
            <a:ext cx="0" cy="3255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5227638" y="2584450"/>
            <a:ext cx="0" cy="2290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 flipH="1" flipV="1">
            <a:off x="6065838" y="4076700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 flipV="1">
            <a:off x="6867525" y="4562475"/>
            <a:ext cx="0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Line 10"/>
          <p:cNvSpPr>
            <a:spLocks noChangeShapeType="1"/>
          </p:cNvSpPr>
          <p:nvPr/>
        </p:nvSpPr>
        <p:spPr bwMode="auto">
          <a:xfrm>
            <a:off x="3598863" y="2470150"/>
            <a:ext cx="0" cy="2405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Line 11"/>
          <p:cNvSpPr>
            <a:spLocks noChangeShapeType="1"/>
          </p:cNvSpPr>
          <p:nvPr/>
        </p:nvSpPr>
        <p:spPr bwMode="auto">
          <a:xfrm flipH="1" flipV="1">
            <a:off x="2746375" y="3976688"/>
            <a:ext cx="0" cy="900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Line 12"/>
          <p:cNvSpPr>
            <a:spLocks noChangeShapeType="1"/>
          </p:cNvSpPr>
          <p:nvPr/>
        </p:nvSpPr>
        <p:spPr bwMode="auto">
          <a:xfrm flipV="1">
            <a:off x="1868488" y="4530725"/>
            <a:ext cx="0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Line 13"/>
          <p:cNvSpPr>
            <a:spLocks noChangeShapeType="1"/>
          </p:cNvSpPr>
          <p:nvPr/>
        </p:nvSpPr>
        <p:spPr bwMode="auto">
          <a:xfrm flipH="1">
            <a:off x="6269038" y="4090988"/>
            <a:ext cx="369887" cy="4587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14"/>
          <p:cNvSpPr>
            <a:spLocks noChangeShapeType="1"/>
          </p:cNvSpPr>
          <p:nvPr/>
        </p:nvSpPr>
        <p:spPr bwMode="auto">
          <a:xfrm>
            <a:off x="2124075" y="40259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Line 15"/>
          <p:cNvSpPr>
            <a:spLocks noChangeShapeType="1"/>
          </p:cNvSpPr>
          <p:nvPr/>
        </p:nvSpPr>
        <p:spPr bwMode="auto">
          <a:xfrm flipH="1">
            <a:off x="7046913" y="4386263"/>
            <a:ext cx="252412" cy="392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Line 16"/>
          <p:cNvSpPr>
            <a:spLocks noChangeShapeType="1"/>
          </p:cNvSpPr>
          <p:nvPr/>
        </p:nvSpPr>
        <p:spPr bwMode="auto">
          <a:xfrm>
            <a:off x="1576388" y="4402138"/>
            <a:ext cx="190500" cy="344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Text Box 17"/>
          <p:cNvSpPr txBox="1">
            <a:spLocks noChangeArrowheads="1"/>
          </p:cNvSpPr>
          <p:nvPr/>
        </p:nvSpPr>
        <p:spPr bwMode="auto">
          <a:xfrm>
            <a:off x="1676400" y="3581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2.14%</a:t>
            </a:r>
          </a:p>
        </p:txBody>
      </p:sp>
      <p:sp>
        <p:nvSpPr>
          <p:cNvPr id="22545" name="Rectangle 18"/>
          <p:cNvSpPr>
            <a:spLocks noChangeArrowheads="1"/>
          </p:cNvSpPr>
          <p:nvPr/>
        </p:nvSpPr>
        <p:spPr bwMode="auto">
          <a:xfrm>
            <a:off x="6324600" y="3657600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2.14%</a:t>
            </a:r>
          </a:p>
        </p:txBody>
      </p:sp>
      <p:sp>
        <p:nvSpPr>
          <p:cNvPr id="22546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  </a:t>
            </a:r>
            <a:r>
              <a:rPr lang="en-US" dirty="0" smtClean="0"/>
              <a:t>       </a:t>
            </a:r>
            <a:r>
              <a:rPr lang="en-US" dirty="0"/>
              <a:t>1    </a:t>
            </a:r>
            <a:r>
              <a:rPr lang="en-US" dirty="0" smtClean="0"/>
              <a:t>          </a:t>
            </a:r>
            <a:r>
              <a:rPr lang="en-US" dirty="0"/>
              <a:t>2      </a:t>
            </a:r>
            <a:r>
              <a:rPr lang="en-US" dirty="0" smtClean="0"/>
              <a:t>      </a:t>
            </a:r>
            <a:r>
              <a:rPr lang="en-US" dirty="0"/>
              <a:t>3</a:t>
            </a:r>
          </a:p>
        </p:txBody>
      </p:sp>
      <p:sp>
        <p:nvSpPr>
          <p:cNvPr id="22547" name="Text Box 20"/>
          <p:cNvSpPr txBox="1">
            <a:spLocks noChangeArrowheads="1"/>
          </p:cNvSpPr>
          <p:nvPr/>
        </p:nvSpPr>
        <p:spPr bwMode="auto">
          <a:xfrm>
            <a:off x="838200" y="4038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0.13%</a:t>
            </a:r>
          </a:p>
        </p:txBody>
      </p:sp>
      <p:sp>
        <p:nvSpPr>
          <p:cNvPr id="22548" name="Text Box 21"/>
          <p:cNvSpPr txBox="1">
            <a:spLocks noChangeArrowheads="1"/>
          </p:cNvSpPr>
          <p:nvPr/>
        </p:nvSpPr>
        <p:spPr bwMode="auto">
          <a:xfrm>
            <a:off x="7086600" y="4038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0.13%</a:t>
            </a:r>
          </a:p>
        </p:txBody>
      </p:sp>
      <p:sp>
        <p:nvSpPr>
          <p:cNvPr id="22549" name="Text Box 22"/>
          <p:cNvSpPr txBox="1">
            <a:spLocks noChangeArrowheads="1"/>
          </p:cNvSpPr>
          <p:nvPr/>
        </p:nvSpPr>
        <p:spPr bwMode="auto">
          <a:xfrm>
            <a:off x="5562600" y="2667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13.59%</a:t>
            </a:r>
          </a:p>
        </p:txBody>
      </p:sp>
      <p:sp>
        <p:nvSpPr>
          <p:cNvPr id="22550" name="Text Box 23"/>
          <p:cNvSpPr txBox="1">
            <a:spLocks noChangeArrowheads="1"/>
          </p:cNvSpPr>
          <p:nvPr/>
        </p:nvSpPr>
        <p:spPr bwMode="auto">
          <a:xfrm>
            <a:off x="4953000" y="1600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34.13%</a:t>
            </a:r>
          </a:p>
        </p:txBody>
      </p:sp>
      <p:sp>
        <p:nvSpPr>
          <p:cNvPr id="22551" name="Text Box 24"/>
          <p:cNvSpPr txBox="1">
            <a:spLocks noChangeArrowheads="1"/>
          </p:cNvSpPr>
          <p:nvPr/>
        </p:nvSpPr>
        <p:spPr bwMode="auto">
          <a:xfrm>
            <a:off x="2667000" y="1600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34.13%</a:t>
            </a:r>
          </a:p>
        </p:txBody>
      </p:sp>
      <p:sp>
        <p:nvSpPr>
          <p:cNvPr id="22552" name="Text Box 25"/>
          <p:cNvSpPr txBox="1">
            <a:spLocks noChangeArrowheads="1"/>
          </p:cNvSpPr>
          <p:nvPr/>
        </p:nvSpPr>
        <p:spPr bwMode="auto">
          <a:xfrm>
            <a:off x="1981200" y="2667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13.59%</a:t>
            </a:r>
          </a:p>
        </p:txBody>
      </p:sp>
      <p:sp>
        <p:nvSpPr>
          <p:cNvPr id="22553" name="Line 26"/>
          <p:cNvSpPr>
            <a:spLocks noChangeShapeType="1"/>
          </p:cNvSpPr>
          <p:nvPr/>
        </p:nvSpPr>
        <p:spPr bwMode="auto">
          <a:xfrm>
            <a:off x="2819400" y="31242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54" name="Line 27"/>
          <p:cNvSpPr>
            <a:spLocks noChangeShapeType="1"/>
          </p:cNvSpPr>
          <p:nvPr/>
        </p:nvSpPr>
        <p:spPr bwMode="auto">
          <a:xfrm>
            <a:off x="3429000" y="20574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55" name="Line 28"/>
          <p:cNvSpPr>
            <a:spLocks noChangeShapeType="1"/>
          </p:cNvSpPr>
          <p:nvPr/>
        </p:nvSpPr>
        <p:spPr bwMode="auto">
          <a:xfrm flipH="1">
            <a:off x="5562600" y="3124200"/>
            <a:ext cx="369888" cy="458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56" name="Line 29"/>
          <p:cNvSpPr>
            <a:spLocks noChangeShapeType="1"/>
          </p:cNvSpPr>
          <p:nvPr/>
        </p:nvSpPr>
        <p:spPr bwMode="auto">
          <a:xfrm flipH="1">
            <a:off x="4876800" y="2057400"/>
            <a:ext cx="369888" cy="458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57" name="Text Box 30"/>
          <p:cNvSpPr txBox="1">
            <a:spLocks noChangeArrowheads="1"/>
          </p:cNvSpPr>
          <p:nvPr/>
        </p:nvSpPr>
        <p:spPr bwMode="auto">
          <a:xfrm>
            <a:off x="4191000" y="5562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M</a:t>
            </a:r>
            <a:endParaRPr lang="en-US"/>
          </a:p>
        </p:txBody>
      </p:sp>
      <p:sp>
        <p:nvSpPr>
          <p:cNvPr id="22558" name="Text Box 31"/>
          <p:cNvSpPr txBox="1">
            <a:spLocks noChangeArrowheads="1"/>
          </p:cNvSpPr>
          <p:nvPr/>
        </p:nvSpPr>
        <p:spPr bwMode="auto">
          <a:xfrm>
            <a:off x="381000" y="990600"/>
            <a:ext cx="1981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Percent of values under portions of the normal curve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23C56A-1C9F-490D-A89E-6DF2605B25B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sz="3200" b="1" i="1" dirty="0" smtClean="0"/>
              <a:t>Percentile Rank</a:t>
            </a:r>
            <a:r>
              <a:rPr lang="en-US" sz="3200" b="1" dirty="0" smtClean="0"/>
              <a:t> and Normal Curve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1600200"/>
            <a:ext cx="7924800" cy="3270250"/>
            <a:chOff x="1560" y="8302"/>
            <a:chExt cx="8307" cy="2665"/>
          </a:xfrm>
        </p:grpSpPr>
        <p:sp>
          <p:nvSpPr>
            <p:cNvPr id="20498" name="Freeform 4"/>
            <p:cNvSpPr>
              <a:spLocks/>
            </p:cNvSpPr>
            <p:nvPr/>
          </p:nvSpPr>
          <p:spPr bwMode="auto">
            <a:xfrm>
              <a:off x="1680" y="8302"/>
              <a:ext cx="7906" cy="2540"/>
            </a:xfrm>
            <a:custGeom>
              <a:avLst/>
              <a:gdLst>
                <a:gd name="T0" fmla="*/ 0 w 7906"/>
                <a:gd name="T1" fmla="*/ 2536 h 2540"/>
                <a:gd name="T2" fmla="*/ 266 w 7906"/>
                <a:gd name="T3" fmla="*/ 2523 h 2540"/>
                <a:gd name="T4" fmla="*/ 586 w 7906"/>
                <a:gd name="T5" fmla="*/ 2496 h 2540"/>
                <a:gd name="T6" fmla="*/ 933 w 7906"/>
                <a:gd name="T7" fmla="*/ 2443 h 2540"/>
                <a:gd name="T8" fmla="*/ 1240 w 7906"/>
                <a:gd name="T9" fmla="*/ 2402 h 2540"/>
                <a:gd name="T10" fmla="*/ 1493 w 7906"/>
                <a:gd name="T11" fmla="*/ 2322 h 2540"/>
                <a:gd name="T12" fmla="*/ 1733 w 7906"/>
                <a:gd name="T13" fmla="*/ 2229 h 2540"/>
                <a:gd name="T14" fmla="*/ 1947 w 7906"/>
                <a:gd name="T15" fmla="*/ 2122 h 2540"/>
                <a:gd name="T16" fmla="*/ 2160 w 7906"/>
                <a:gd name="T17" fmla="*/ 1976 h 2540"/>
                <a:gd name="T18" fmla="*/ 2320 w 7906"/>
                <a:gd name="T19" fmla="*/ 1829 h 2540"/>
                <a:gd name="T20" fmla="*/ 2480 w 7906"/>
                <a:gd name="T21" fmla="*/ 1642 h 2540"/>
                <a:gd name="T22" fmla="*/ 2640 w 7906"/>
                <a:gd name="T23" fmla="*/ 1442 h 2540"/>
                <a:gd name="T24" fmla="*/ 2787 w 7906"/>
                <a:gd name="T25" fmla="*/ 1216 h 2540"/>
                <a:gd name="T26" fmla="*/ 2933 w 7906"/>
                <a:gd name="T27" fmla="*/ 962 h 2540"/>
                <a:gd name="T28" fmla="*/ 3067 w 7906"/>
                <a:gd name="T29" fmla="*/ 749 h 2540"/>
                <a:gd name="T30" fmla="*/ 3213 w 7906"/>
                <a:gd name="T31" fmla="*/ 522 h 2540"/>
                <a:gd name="T32" fmla="*/ 3347 w 7906"/>
                <a:gd name="T33" fmla="*/ 336 h 2540"/>
                <a:gd name="T34" fmla="*/ 3493 w 7906"/>
                <a:gd name="T35" fmla="*/ 176 h 2540"/>
                <a:gd name="T36" fmla="*/ 3653 w 7906"/>
                <a:gd name="T37" fmla="*/ 69 h 2540"/>
                <a:gd name="T38" fmla="*/ 3840 w 7906"/>
                <a:gd name="T39" fmla="*/ 16 h 2540"/>
                <a:gd name="T40" fmla="*/ 4066 w 7906"/>
                <a:gd name="T41" fmla="*/ 16 h 2540"/>
                <a:gd name="T42" fmla="*/ 4280 w 7906"/>
                <a:gd name="T43" fmla="*/ 109 h 2540"/>
                <a:gd name="T44" fmla="*/ 4440 w 7906"/>
                <a:gd name="T45" fmla="*/ 243 h 2540"/>
                <a:gd name="T46" fmla="*/ 4586 w 7906"/>
                <a:gd name="T47" fmla="*/ 443 h 2540"/>
                <a:gd name="T48" fmla="*/ 4720 w 7906"/>
                <a:gd name="T49" fmla="*/ 629 h 2540"/>
                <a:gd name="T50" fmla="*/ 4840 w 7906"/>
                <a:gd name="T51" fmla="*/ 843 h 2540"/>
                <a:gd name="T52" fmla="*/ 4946 w 7906"/>
                <a:gd name="T53" fmla="*/ 1043 h 2540"/>
                <a:gd name="T54" fmla="*/ 5066 w 7906"/>
                <a:gd name="T55" fmla="*/ 1256 h 2540"/>
                <a:gd name="T56" fmla="*/ 5186 w 7906"/>
                <a:gd name="T57" fmla="*/ 1443 h 2540"/>
                <a:gd name="T58" fmla="*/ 5373 w 7906"/>
                <a:gd name="T59" fmla="*/ 1696 h 2540"/>
                <a:gd name="T60" fmla="*/ 5533 w 7906"/>
                <a:gd name="T61" fmla="*/ 1869 h 2540"/>
                <a:gd name="T62" fmla="*/ 5707 w 7906"/>
                <a:gd name="T63" fmla="*/ 2039 h 2540"/>
                <a:gd name="T64" fmla="*/ 6000 w 7906"/>
                <a:gd name="T65" fmla="*/ 2229 h 2540"/>
                <a:gd name="T66" fmla="*/ 6346 w 7906"/>
                <a:gd name="T67" fmla="*/ 2376 h 2540"/>
                <a:gd name="T68" fmla="*/ 6640 w 7906"/>
                <a:gd name="T69" fmla="*/ 2443 h 2540"/>
                <a:gd name="T70" fmla="*/ 6920 w 7906"/>
                <a:gd name="T71" fmla="*/ 2469 h 2540"/>
                <a:gd name="T72" fmla="*/ 7253 w 7906"/>
                <a:gd name="T73" fmla="*/ 2509 h 2540"/>
                <a:gd name="T74" fmla="*/ 7626 w 7906"/>
                <a:gd name="T75" fmla="*/ 2536 h 2540"/>
                <a:gd name="T76" fmla="*/ 7906 w 7906"/>
                <a:gd name="T77" fmla="*/ 2536 h 2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06"/>
                <a:gd name="T118" fmla="*/ 0 h 2540"/>
                <a:gd name="T119" fmla="*/ 7906 w 7906"/>
                <a:gd name="T120" fmla="*/ 2540 h 254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06" h="2540">
                  <a:moveTo>
                    <a:pt x="0" y="2536"/>
                  </a:moveTo>
                  <a:cubicBezTo>
                    <a:pt x="44" y="2534"/>
                    <a:pt x="168" y="2530"/>
                    <a:pt x="266" y="2523"/>
                  </a:cubicBezTo>
                  <a:cubicBezTo>
                    <a:pt x="364" y="2516"/>
                    <a:pt x="475" y="2509"/>
                    <a:pt x="586" y="2496"/>
                  </a:cubicBezTo>
                  <a:cubicBezTo>
                    <a:pt x="697" y="2483"/>
                    <a:pt x="824" y="2459"/>
                    <a:pt x="933" y="2443"/>
                  </a:cubicBezTo>
                  <a:cubicBezTo>
                    <a:pt x="1042" y="2427"/>
                    <a:pt x="1147" y="2422"/>
                    <a:pt x="1240" y="2402"/>
                  </a:cubicBezTo>
                  <a:cubicBezTo>
                    <a:pt x="1333" y="2382"/>
                    <a:pt x="1411" y="2351"/>
                    <a:pt x="1493" y="2322"/>
                  </a:cubicBezTo>
                  <a:cubicBezTo>
                    <a:pt x="1575" y="2293"/>
                    <a:pt x="1657" y="2262"/>
                    <a:pt x="1733" y="2229"/>
                  </a:cubicBezTo>
                  <a:cubicBezTo>
                    <a:pt x="1809" y="2196"/>
                    <a:pt x="1876" y="2164"/>
                    <a:pt x="1947" y="2122"/>
                  </a:cubicBezTo>
                  <a:cubicBezTo>
                    <a:pt x="2018" y="2080"/>
                    <a:pt x="2098" y="2025"/>
                    <a:pt x="2160" y="1976"/>
                  </a:cubicBezTo>
                  <a:cubicBezTo>
                    <a:pt x="2222" y="1927"/>
                    <a:pt x="2267" y="1885"/>
                    <a:pt x="2320" y="1829"/>
                  </a:cubicBezTo>
                  <a:cubicBezTo>
                    <a:pt x="2373" y="1773"/>
                    <a:pt x="2427" y="1707"/>
                    <a:pt x="2480" y="1642"/>
                  </a:cubicBezTo>
                  <a:cubicBezTo>
                    <a:pt x="2533" y="1577"/>
                    <a:pt x="2589" y="1513"/>
                    <a:pt x="2640" y="1442"/>
                  </a:cubicBezTo>
                  <a:cubicBezTo>
                    <a:pt x="2691" y="1371"/>
                    <a:pt x="2738" y="1296"/>
                    <a:pt x="2787" y="1216"/>
                  </a:cubicBezTo>
                  <a:cubicBezTo>
                    <a:pt x="2836" y="1136"/>
                    <a:pt x="2886" y="1040"/>
                    <a:pt x="2933" y="962"/>
                  </a:cubicBezTo>
                  <a:cubicBezTo>
                    <a:pt x="2980" y="884"/>
                    <a:pt x="3020" y="822"/>
                    <a:pt x="3067" y="749"/>
                  </a:cubicBezTo>
                  <a:cubicBezTo>
                    <a:pt x="3114" y="676"/>
                    <a:pt x="3166" y="591"/>
                    <a:pt x="3213" y="522"/>
                  </a:cubicBezTo>
                  <a:cubicBezTo>
                    <a:pt x="3260" y="453"/>
                    <a:pt x="3300" y="393"/>
                    <a:pt x="3347" y="336"/>
                  </a:cubicBezTo>
                  <a:cubicBezTo>
                    <a:pt x="3394" y="279"/>
                    <a:pt x="3442" y="221"/>
                    <a:pt x="3493" y="176"/>
                  </a:cubicBezTo>
                  <a:cubicBezTo>
                    <a:pt x="3544" y="131"/>
                    <a:pt x="3595" y="96"/>
                    <a:pt x="3653" y="69"/>
                  </a:cubicBezTo>
                  <a:cubicBezTo>
                    <a:pt x="3711" y="42"/>
                    <a:pt x="3771" y="25"/>
                    <a:pt x="3840" y="16"/>
                  </a:cubicBezTo>
                  <a:cubicBezTo>
                    <a:pt x="3909" y="7"/>
                    <a:pt x="3993" y="0"/>
                    <a:pt x="4066" y="16"/>
                  </a:cubicBezTo>
                  <a:cubicBezTo>
                    <a:pt x="4139" y="32"/>
                    <a:pt x="4218" y="71"/>
                    <a:pt x="4280" y="109"/>
                  </a:cubicBezTo>
                  <a:cubicBezTo>
                    <a:pt x="4342" y="147"/>
                    <a:pt x="4389" y="187"/>
                    <a:pt x="4440" y="243"/>
                  </a:cubicBezTo>
                  <a:cubicBezTo>
                    <a:pt x="4491" y="299"/>
                    <a:pt x="4539" y="379"/>
                    <a:pt x="4586" y="443"/>
                  </a:cubicBezTo>
                  <a:cubicBezTo>
                    <a:pt x="4633" y="507"/>
                    <a:pt x="4678" y="562"/>
                    <a:pt x="4720" y="629"/>
                  </a:cubicBezTo>
                  <a:cubicBezTo>
                    <a:pt x="4762" y="696"/>
                    <a:pt x="4802" y="774"/>
                    <a:pt x="4840" y="843"/>
                  </a:cubicBezTo>
                  <a:cubicBezTo>
                    <a:pt x="4878" y="912"/>
                    <a:pt x="4908" y="974"/>
                    <a:pt x="4946" y="1043"/>
                  </a:cubicBezTo>
                  <a:cubicBezTo>
                    <a:pt x="4984" y="1112"/>
                    <a:pt x="5026" y="1189"/>
                    <a:pt x="5066" y="1256"/>
                  </a:cubicBezTo>
                  <a:cubicBezTo>
                    <a:pt x="5106" y="1323"/>
                    <a:pt x="5135" y="1370"/>
                    <a:pt x="5186" y="1443"/>
                  </a:cubicBezTo>
                  <a:cubicBezTo>
                    <a:pt x="5237" y="1516"/>
                    <a:pt x="5315" y="1625"/>
                    <a:pt x="5373" y="1696"/>
                  </a:cubicBezTo>
                  <a:cubicBezTo>
                    <a:pt x="5431" y="1767"/>
                    <a:pt x="5477" y="1812"/>
                    <a:pt x="5533" y="1869"/>
                  </a:cubicBezTo>
                  <a:cubicBezTo>
                    <a:pt x="5589" y="1926"/>
                    <a:pt x="5629" y="1979"/>
                    <a:pt x="5707" y="2039"/>
                  </a:cubicBezTo>
                  <a:cubicBezTo>
                    <a:pt x="5785" y="2099"/>
                    <a:pt x="5894" y="2173"/>
                    <a:pt x="6000" y="2229"/>
                  </a:cubicBezTo>
                  <a:cubicBezTo>
                    <a:pt x="6106" y="2285"/>
                    <a:pt x="6239" y="2340"/>
                    <a:pt x="6346" y="2376"/>
                  </a:cubicBezTo>
                  <a:cubicBezTo>
                    <a:pt x="6453" y="2412"/>
                    <a:pt x="6544" y="2428"/>
                    <a:pt x="6640" y="2443"/>
                  </a:cubicBezTo>
                  <a:cubicBezTo>
                    <a:pt x="6736" y="2458"/>
                    <a:pt x="6818" y="2458"/>
                    <a:pt x="6920" y="2469"/>
                  </a:cubicBezTo>
                  <a:cubicBezTo>
                    <a:pt x="7022" y="2480"/>
                    <a:pt x="7135" y="2498"/>
                    <a:pt x="7253" y="2509"/>
                  </a:cubicBezTo>
                  <a:cubicBezTo>
                    <a:pt x="7371" y="2520"/>
                    <a:pt x="7517" y="2532"/>
                    <a:pt x="7626" y="2536"/>
                  </a:cubicBezTo>
                  <a:cubicBezTo>
                    <a:pt x="7735" y="2540"/>
                    <a:pt x="7848" y="2536"/>
                    <a:pt x="7906" y="253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5"/>
            <p:cNvSpPr>
              <a:spLocks noChangeShapeType="1"/>
            </p:cNvSpPr>
            <p:nvPr/>
          </p:nvSpPr>
          <p:spPr bwMode="auto">
            <a:xfrm>
              <a:off x="1560" y="10967"/>
              <a:ext cx="83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4413250" y="1603375"/>
            <a:ext cx="0" cy="3255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5227638" y="2584450"/>
            <a:ext cx="0" cy="2290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 flipH="1" flipV="1">
            <a:off x="6065838" y="4076700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 flipV="1">
            <a:off x="6867525" y="4562475"/>
            <a:ext cx="0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3598863" y="2470150"/>
            <a:ext cx="0" cy="2405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Line 11"/>
          <p:cNvSpPr>
            <a:spLocks noChangeShapeType="1"/>
          </p:cNvSpPr>
          <p:nvPr/>
        </p:nvSpPr>
        <p:spPr bwMode="auto">
          <a:xfrm flipH="1" flipV="1">
            <a:off x="2746375" y="3976688"/>
            <a:ext cx="0" cy="900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 flipV="1">
            <a:off x="1868488" y="4530725"/>
            <a:ext cx="0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</a:t>
            </a:r>
            <a:r>
              <a:rPr lang="en-US" dirty="0" smtClean="0"/>
              <a:t>      </a:t>
            </a:r>
            <a:r>
              <a:rPr lang="en-US" dirty="0"/>
              <a:t>+1  </a:t>
            </a:r>
            <a:r>
              <a:rPr lang="en-US" dirty="0" smtClean="0"/>
              <a:t>          </a:t>
            </a:r>
            <a:r>
              <a:rPr lang="en-US" dirty="0"/>
              <a:t>+2    </a:t>
            </a:r>
            <a:r>
              <a:rPr lang="en-US" dirty="0" smtClean="0"/>
              <a:t>        </a:t>
            </a:r>
            <a:r>
              <a:rPr lang="en-US" dirty="0"/>
              <a:t>+3</a:t>
            </a:r>
          </a:p>
          <a:p>
            <a:pPr>
              <a:spcBef>
                <a:spcPct val="50000"/>
              </a:spcBef>
            </a:pPr>
            <a:r>
              <a:rPr lang="en-US" i="1" dirty="0"/>
              <a:t>z	 </a:t>
            </a:r>
            <a:r>
              <a:rPr lang="en-US" dirty="0"/>
              <a:t> -3	 -2	-1	0      </a:t>
            </a:r>
            <a:r>
              <a:rPr lang="en-US" dirty="0" smtClean="0"/>
              <a:t>     </a:t>
            </a:r>
            <a:r>
              <a:rPr lang="en-US" dirty="0"/>
              <a:t>+1   </a:t>
            </a:r>
            <a:r>
              <a:rPr lang="en-US" dirty="0" smtClean="0"/>
              <a:t>         </a:t>
            </a:r>
            <a:r>
              <a:rPr lang="en-US" dirty="0"/>
              <a:t>+2     </a:t>
            </a:r>
            <a:r>
              <a:rPr lang="en-US" dirty="0" smtClean="0"/>
              <a:t>       </a:t>
            </a:r>
            <a:r>
              <a:rPr lang="en-US" dirty="0"/>
              <a:t>+3</a:t>
            </a:r>
          </a:p>
        </p:txBody>
      </p:sp>
      <p:sp>
        <p:nvSpPr>
          <p:cNvPr id="20493" name="Text Box 30"/>
          <p:cNvSpPr txBox="1">
            <a:spLocks noChangeArrowheads="1"/>
          </p:cNvSpPr>
          <p:nvPr/>
        </p:nvSpPr>
        <p:spPr bwMode="auto">
          <a:xfrm>
            <a:off x="4191000" y="4876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M</a:t>
            </a:r>
            <a:endParaRPr lang="en-US"/>
          </a:p>
        </p:txBody>
      </p:sp>
      <p:sp>
        <p:nvSpPr>
          <p:cNvPr id="20494" name="Text Box 32"/>
          <p:cNvSpPr txBox="1">
            <a:spLocks noChangeArrowheads="1"/>
          </p:cNvSpPr>
          <p:nvPr/>
        </p:nvSpPr>
        <p:spPr bwMode="auto">
          <a:xfrm>
            <a:off x="609600" y="1600200"/>
            <a:ext cx="228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Percentile Rank</a:t>
            </a:r>
            <a:r>
              <a:rPr lang="en-US" dirty="0" smtClean="0"/>
              <a:t> </a:t>
            </a:r>
            <a:r>
              <a:rPr lang="en-US" dirty="0"/>
              <a:t>can be plotted on the normal curve</a:t>
            </a:r>
            <a:endParaRPr lang="en-US" i="1" dirty="0"/>
          </a:p>
        </p:txBody>
      </p:sp>
      <p:sp>
        <p:nvSpPr>
          <p:cNvPr id="20495" name="Oval 33"/>
          <p:cNvSpPr>
            <a:spLocks noChangeArrowheads="1"/>
          </p:cNvSpPr>
          <p:nvPr/>
        </p:nvSpPr>
        <p:spPr bwMode="auto">
          <a:xfrm>
            <a:off x="49530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Oval 34"/>
          <p:cNvSpPr>
            <a:spLocks noChangeArrowheads="1"/>
          </p:cNvSpPr>
          <p:nvPr/>
        </p:nvSpPr>
        <p:spPr bwMode="auto">
          <a:xfrm>
            <a:off x="4343400" y="3962400"/>
            <a:ext cx="152400" cy="1524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Text Box 35"/>
          <p:cNvSpPr txBox="1">
            <a:spLocks noChangeArrowheads="1"/>
          </p:cNvSpPr>
          <p:nvPr/>
        </p:nvSpPr>
        <p:spPr bwMode="auto">
          <a:xfrm>
            <a:off x="5867400" y="1828800"/>
            <a:ext cx="274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Size 12        </a:t>
            </a:r>
            <a:r>
              <a:rPr lang="en-US" dirty="0"/>
              <a:t>= </a:t>
            </a:r>
            <a:r>
              <a:rPr lang="en-US" dirty="0" smtClean="0"/>
              <a:t>79th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 smtClean="0"/>
              <a:t>Size 10       </a:t>
            </a:r>
            <a:r>
              <a:rPr lang="en-US" dirty="0"/>
              <a:t>= </a:t>
            </a:r>
            <a:r>
              <a:rPr lang="en-US" dirty="0" smtClean="0"/>
              <a:t>50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Size 11       = 67</a:t>
            </a:r>
            <a:r>
              <a:rPr lang="en-US" baseline="30000" dirty="0" smtClean="0"/>
              <a:t>th</a:t>
            </a:r>
            <a:endParaRPr lang="en-US" i="1" dirty="0"/>
          </a:p>
        </p:txBody>
      </p:sp>
      <p:sp>
        <p:nvSpPr>
          <p:cNvPr id="20" name="Oval 33"/>
          <p:cNvSpPr>
            <a:spLocks noChangeArrowheads="1"/>
          </p:cNvSpPr>
          <p:nvPr/>
        </p:nvSpPr>
        <p:spPr bwMode="auto">
          <a:xfrm>
            <a:off x="6629400" y="1905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34"/>
          <p:cNvSpPr>
            <a:spLocks noChangeArrowheads="1"/>
          </p:cNvSpPr>
          <p:nvPr/>
        </p:nvSpPr>
        <p:spPr bwMode="auto">
          <a:xfrm>
            <a:off x="6629400" y="2362200"/>
            <a:ext cx="152400" cy="1524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</a:t>
            </a:r>
            <a:r>
              <a:rPr lang="en-US" dirty="0" smtClean="0"/>
              <a:t>      </a:t>
            </a:r>
            <a:r>
              <a:rPr lang="en-US" dirty="0"/>
              <a:t>+1  </a:t>
            </a:r>
            <a:r>
              <a:rPr lang="en-US" dirty="0" smtClean="0"/>
              <a:t>          </a:t>
            </a:r>
            <a:r>
              <a:rPr lang="en-US" dirty="0"/>
              <a:t>+2    </a:t>
            </a:r>
            <a:r>
              <a:rPr lang="en-US" dirty="0" smtClean="0"/>
              <a:t>        </a:t>
            </a:r>
            <a:r>
              <a:rPr lang="en-US" dirty="0"/>
              <a:t>+3</a:t>
            </a:r>
          </a:p>
          <a:p>
            <a:pPr>
              <a:spcBef>
                <a:spcPct val="50000"/>
              </a:spcBef>
            </a:pPr>
            <a:r>
              <a:rPr lang="en-US" i="1" dirty="0"/>
              <a:t>z	 </a:t>
            </a:r>
            <a:r>
              <a:rPr lang="en-US" dirty="0"/>
              <a:t> -3	 -2	-1	0      </a:t>
            </a:r>
            <a:r>
              <a:rPr lang="en-US" dirty="0" smtClean="0"/>
              <a:t>     </a:t>
            </a:r>
            <a:r>
              <a:rPr lang="en-US" dirty="0"/>
              <a:t>+1   </a:t>
            </a:r>
            <a:r>
              <a:rPr lang="en-US" dirty="0" smtClean="0"/>
              <a:t>         </a:t>
            </a:r>
            <a:r>
              <a:rPr lang="en-US" dirty="0"/>
              <a:t>+2     </a:t>
            </a:r>
            <a:r>
              <a:rPr lang="en-US" dirty="0" smtClean="0"/>
              <a:t>       </a:t>
            </a:r>
            <a:r>
              <a:rPr lang="en-US" dirty="0"/>
              <a:t>+</a:t>
            </a:r>
            <a:r>
              <a:rPr lang="en-US" dirty="0" smtClean="0"/>
              <a:t>3</a:t>
            </a:r>
          </a:p>
          <a:p>
            <a:pPr>
              <a:spcBef>
                <a:spcPct val="50000"/>
              </a:spcBef>
            </a:pPr>
            <a:r>
              <a:rPr lang="en-US" i="1" dirty="0" smtClean="0"/>
              <a:t>%</a:t>
            </a:r>
            <a:r>
              <a:rPr lang="en-US" i="1" dirty="0" err="1" smtClean="0"/>
              <a:t>ile</a:t>
            </a:r>
            <a:r>
              <a:rPr lang="en-US" i="1" dirty="0" smtClean="0"/>
              <a:t>	 </a:t>
            </a:r>
            <a:r>
              <a:rPr lang="en-US" dirty="0" smtClean="0"/>
              <a:t> 0.1	  2	16            50          84            98            99.9</a:t>
            </a:r>
            <a:endParaRPr lang="en-US" dirty="0"/>
          </a:p>
        </p:txBody>
      </p:sp>
      <p:sp>
        <p:nvSpPr>
          <p:cNvPr id="23" name="Oval 34"/>
          <p:cNvSpPr>
            <a:spLocks noChangeArrowheads="1"/>
          </p:cNvSpPr>
          <p:nvPr/>
        </p:nvSpPr>
        <p:spPr bwMode="auto">
          <a:xfrm>
            <a:off x="66294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34"/>
          <p:cNvSpPr>
            <a:spLocks noChangeArrowheads="1"/>
          </p:cNvSpPr>
          <p:nvPr/>
        </p:nvSpPr>
        <p:spPr bwMode="auto">
          <a:xfrm>
            <a:off x="46482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290876-2AA5-4C63-9A50-733B972BC452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dirty="0" smtClean="0"/>
              <a:t>Standardization</a:t>
            </a:r>
            <a:endParaRPr lang="en-US" dirty="0" smtClean="0"/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990600" y="1524000"/>
            <a:ext cx="7162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With the x &amp; s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	</a:t>
            </a:r>
            <a:r>
              <a:rPr lang="en-US" sz="2800" dirty="0" smtClean="0"/>
              <a:t>a </a:t>
            </a:r>
            <a:r>
              <a:rPr lang="en-US" sz="2800" dirty="0"/>
              <a:t>clear picture of the distribution of a </a:t>
            </a:r>
            <a:r>
              <a:rPr lang="en-US" sz="2800" b="1" u="sng" dirty="0"/>
              <a:t>set </a:t>
            </a:r>
            <a:r>
              <a:rPr lang="en-US" sz="2800" dirty="0" smtClean="0"/>
              <a:t>	of </a:t>
            </a:r>
            <a:r>
              <a:rPr lang="en-US" sz="2800" dirty="0"/>
              <a:t>values is possible.  </a:t>
            </a:r>
          </a:p>
          <a:p>
            <a:pPr>
              <a:spcBef>
                <a:spcPct val="50000"/>
              </a:spcBef>
            </a:pPr>
            <a:r>
              <a:rPr lang="en-US" sz="2800" dirty="0" smtClean="0"/>
              <a:t>Often, </a:t>
            </a:r>
            <a:r>
              <a:rPr lang="en-US" sz="2800" dirty="0"/>
              <a:t>an </a:t>
            </a:r>
            <a:r>
              <a:rPr lang="en-US" sz="2800" b="1" u="sng" dirty="0"/>
              <a:t>individual</a:t>
            </a:r>
            <a:r>
              <a:rPr lang="en-US" sz="2800" dirty="0"/>
              <a:t> value is of interest rather than the entire set of values.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438400" y="1676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FE9CB0-AB49-457F-BAB9-ED4024D25642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dirty="0" smtClean="0"/>
              <a:t>Standardization</a:t>
            </a:r>
            <a:endParaRPr lang="en-US" dirty="0" smtClean="0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990600" y="1143000"/>
            <a:ext cx="7162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Using the </a:t>
            </a:r>
            <a:r>
              <a:rPr lang="en-US" sz="2800" dirty="0" smtClean="0"/>
              <a:t>x &amp; s, </a:t>
            </a:r>
            <a:r>
              <a:rPr lang="en-US" sz="2800" dirty="0"/>
              <a:t>a </a:t>
            </a:r>
            <a:r>
              <a:rPr lang="en-US" sz="2800" b="1" dirty="0"/>
              <a:t>standard score</a:t>
            </a:r>
            <a:r>
              <a:rPr lang="en-US" sz="2800" dirty="0"/>
              <a:t> can be calculated.  </a:t>
            </a:r>
            <a:endParaRPr lang="en-US" sz="2800" dirty="0" smtClean="0"/>
          </a:p>
          <a:p>
            <a:pPr>
              <a:spcBef>
                <a:spcPct val="50000"/>
              </a:spcBef>
            </a:pPr>
            <a:r>
              <a:rPr lang="en-US" sz="2800" dirty="0" smtClean="0"/>
              <a:t>Standardization </a:t>
            </a:r>
            <a:r>
              <a:rPr lang="en-US" sz="2800" dirty="0"/>
              <a:t>allows for </a:t>
            </a:r>
            <a:endParaRPr lang="en-US" sz="2800" dirty="0" smtClean="0"/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 the </a:t>
            </a:r>
            <a:r>
              <a:rPr lang="en-US" sz="2800" dirty="0"/>
              <a:t>comparison of individual scores, </a:t>
            </a:r>
            <a:endParaRPr lang="en-US" sz="2800" dirty="0" smtClean="0"/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 even </a:t>
            </a:r>
            <a:r>
              <a:rPr lang="en-US" sz="2800" dirty="0"/>
              <a:t>those with different scales</a:t>
            </a:r>
            <a:r>
              <a:rPr lang="en-US" dirty="0"/>
              <a:t> </a:t>
            </a:r>
          </a:p>
          <a:p>
            <a:pPr>
              <a:spcBef>
                <a:spcPct val="50000"/>
              </a:spcBef>
            </a:pPr>
            <a:r>
              <a:rPr lang="en-US" dirty="0"/>
              <a:t>	</a:t>
            </a:r>
            <a:r>
              <a:rPr lang="en-US" sz="2600" dirty="0"/>
              <a:t>Ex.  The ability to compare the results of 3 		different writing measures </a:t>
            </a:r>
          </a:p>
          <a:p>
            <a:pPr marL="1431925" indent="-1431925">
              <a:spcBef>
                <a:spcPct val="50000"/>
              </a:spcBef>
            </a:pPr>
            <a:r>
              <a:rPr lang="en-US" sz="2600" dirty="0" smtClean="0"/>
              <a:t>             Ex</a:t>
            </a:r>
            <a:r>
              <a:rPr lang="en-US" sz="2600" dirty="0"/>
              <a:t>. </a:t>
            </a:r>
            <a:r>
              <a:rPr lang="en-US" sz="2600" dirty="0" smtClean="0"/>
              <a:t>Weights of an individual calculated in lbs 	and kg </a:t>
            </a:r>
            <a:endParaRPr lang="en-US" sz="2600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514600" y="1295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E81FA0-2D7E-4998-8706-048AA04DEFF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smtClean="0"/>
              <a:t>Standardization and </a:t>
            </a:r>
            <a:r>
              <a:rPr lang="en-US" sz="3200" b="1" i="1" smtClean="0"/>
              <a:t>z</a:t>
            </a:r>
            <a:r>
              <a:rPr lang="en-US" sz="3200" b="1" smtClean="0"/>
              <a:t> Score</a:t>
            </a:r>
            <a:endParaRPr lang="en-US" smtClean="0"/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769620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/>
              <a:t>Standardization is simply a </a:t>
            </a:r>
            <a:r>
              <a:rPr lang="en-US" sz="2600" dirty="0" smtClean="0"/>
              <a:t>transformation of a value to a linear </a:t>
            </a:r>
            <a:r>
              <a:rPr lang="en-US" sz="2600" dirty="0"/>
              <a:t>standard </a:t>
            </a:r>
            <a:r>
              <a:rPr lang="en-US" sz="2600" dirty="0" smtClean="0"/>
              <a:t>score</a:t>
            </a:r>
          </a:p>
          <a:p>
            <a:pPr>
              <a:spcBef>
                <a:spcPct val="50000"/>
              </a:spcBef>
            </a:pPr>
            <a:r>
              <a:rPr lang="en-US" sz="2600" dirty="0"/>
              <a:t>	</a:t>
            </a:r>
            <a:r>
              <a:rPr lang="en-US" sz="2600" dirty="0" smtClean="0"/>
              <a:t> </a:t>
            </a:r>
            <a:r>
              <a:rPr lang="en-US" sz="2600" dirty="0"/>
              <a:t>most frequently a </a:t>
            </a:r>
            <a:r>
              <a:rPr lang="en-US" sz="2600" b="1" i="1" dirty="0"/>
              <a:t>z</a:t>
            </a:r>
            <a:r>
              <a:rPr lang="en-US" sz="2600" b="1" dirty="0"/>
              <a:t> </a:t>
            </a:r>
            <a:r>
              <a:rPr lang="en-US" sz="2600" b="1" dirty="0" smtClean="0"/>
              <a:t>score.</a:t>
            </a:r>
            <a:endParaRPr lang="en-US" sz="2600" b="1" dirty="0"/>
          </a:p>
          <a:p>
            <a:pPr>
              <a:spcBef>
                <a:spcPct val="50000"/>
              </a:spcBef>
            </a:pPr>
            <a:r>
              <a:rPr lang="en-US" sz="2600" dirty="0"/>
              <a:t>A </a:t>
            </a:r>
            <a:r>
              <a:rPr lang="en-US" sz="2600" i="1" dirty="0"/>
              <a:t>z</a:t>
            </a:r>
            <a:r>
              <a:rPr lang="en-US" sz="2600" dirty="0"/>
              <a:t> score tells us how far </a:t>
            </a:r>
            <a:r>
              <a:rPr lang="en-US" sz="2600" u="sng" dirty="0"/>
              <a:t>a raw value is above or below </a:t>
            </a:r>
            <a:r>
              <a:rPr lang="en-US" sz="2600" dirty="0"/>
              <a:t>(±) </a:t>
            </a:r>
            <a:r>
              <a:rPr lang="en-US" sz="2600" u="sng" dirty="0"/>
              <a:t>the mean of a distribution</a:t>
            </a:r>
            <a:r>
              <a:rPr lang="en-US" sz="2600" dirty="0"/>
              <a:t> (</a:t>
            </a:r>
            <a:r>
              <a:rPr lang="en-US" sz="2600" i="1" dirty="0"/>
              <a:t>the group of values</a:t>
            </a:r>
            <a:r>
              <a:rPr lang="en-US" sz="2600" dirty="0"/>
              <a:t>).  </a:t>
            </a:r>
            <a:endParaRPr lang="en-US" sz="2600" dirty="0" smtClean="0"/>
          </a:p>
          <a:p>
            <a:pPr>
              <a:spcBef>
                <a:spcPct val="50000"/>
              </a:spcBef>
            </a:pPr>
            <a:r>
              <a:rPr lang="en-US" sz="2600" dirty="0" smtClean="0"/>
              <a:t>The </a:t>
            </a:r>
            <a:r>
              <a:rPr lang="en-US" sz="2600" dirty="0"/>
              <a:t>distance is expressed using standard deviation units.</a:t>
            </a:r>
            <a:endParaRPr lang="en-US" dirty="0"/>
          </a:p>
          <a:p>
            <a:endParaRPr lang="en-US" dirty="0">
              <a:latin typeface="Arial" charset="0"/>
            </a:endParaRPr>
          </a:p>
          <a:p>
            <a:r>
              <a:rPr lang="en-US" sz="2400" dirty="0">
                <a:latin typeface="Arial" charset="0"/>
              </a:rPr>
              <a:t>Standard Score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i="1" dirty="0" smtClean="0">
                <a:latin typeface="Arial" charset="0"/>
              </a:rPr>
              <a:t>z = </a:t>
            </a:r>
            <a:r>
              <a:rPr lang="en-US" sz="2400" dirty="0" smtClean="0">
                <a:latin typeface="Arial" charset="0"/>
              </a:rPr>
              <a:t>(x</a:t>
            </a:r>
            <a:r>
              <a:rPr lang="en-US" sz="2400" i="1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- x ) / </a:t>
            </a:r>
            <a:r>
              <a:rPr lang="en-US" sz="2400" i="1" dirty="0" smtClean="0">
                <a:latin typeface="Arial" charset="0"/>
              </a:rPr>
              <a:t>s</a:t>
            </a:r>
            <a:endParaRPr lang="en-US" sz="2400" dirty="0" smtClean="0">
              <a:latin typeface="Arial" charset="0"/>
            </a:endParaRPr>
          </a:p>
          <a:p>
            <a:endParaRPr lang="en-US" sz="1200" dirty="0">
              <a:latin typeface="Arial" charset="0"/>
            </a:endParaRP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>
            <a:off x="1709928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074AB4-F3FB-44F3-ACF0-2CA0770D66A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i="1" dirty="0" smtClean="0"/>
              <a:t>z</a:t>
            </a:r>
            <a:r>
              <a:rPr lang="en-US" sz="3200" b="1" dirty="0" smtClean="0"/>
              <a:t> Score</a:t>
            </a:r>
            <a:endParaRPr lang="en-US" dirty="0" smtClean="0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990600" y="1143000"/>
            <a:ext cx="7162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Ex. Ashley has two test scores on listening comprehension; Test A = 49 and Test B = 99.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Test A = 49  </a:t>
            </a:r>
            <a:r>
              <a:rPr lang="en-US" sz="2400" dirty="0"/>
              <a:t>Test A has a </a:t>
            </a:r>
            <a:r>
              <a:rPr lang="en-US" sz="2400" i="1" dirty="0"/>
              <a:t>M</a:t>
            </a:r>
            <a:r>
              <a:rPr lang="en-US" sz="2400" dirty="0"/>
              <a:t> = 44 and a </a:t>
            </a:r>
            <a:r>
              <a:rPr lang="en-US" sz="2400" i="1" dirty="0"/>
              <a:t>s</a:t>
            </a:r>
            <a:r>
              <a:rPr lang="en-US" sz="2400" dirty="0"/>
              <a:t> = 4.  What would her standard score </a:t>
            </a:r>
            <a:r>
              <a:rPr lang="en-US" sz="2400" dirty="0" smtClean="0"/>
              <a:t>be for Test A?</a:t>
            </a:r>
          </a:p>
          <a:p>
            <a:pPr>
              <a:spcBef>
                <a:spcPct val="50000"/>
              </a:spcBef>
            </a:pPr>
            <a:r>
              <a:rPr lang="en-US" sz="2400" i="1" dirty="0" err="1" smtClean="0">
                <a:latin typeface="Arial" charset="0"/>
              </a:rPr>
              <a:t>z</a:t>
            </a:r>
            <a:r>
              <a:rPr lang="en-US" sz="2400" i="1" baseline="-25000" dirty="0" err="1" smtClean="0">
                <a:latin typeface="Arial" charset="0"/>
              </a:rPr>
              <a:t>A</a:t>
            </a:r>
            <a:r>
              <a:rPr lang="en-US" sz="2400" i="1" dirty="0" smtClean="0">
                <a:latin typeface="Arial" charset="0"/>
              </a:rPr>
              <a:t> = </a:t>
            </a:r>
            <a:r>
              <a:rPr lang="en-US" sz="2400" dirty="0" smtClean="0">
                <a:latin typeface="Arial" charset="0"/>
              </a:rPr>
              <a:t>(49</a:t>
            </a:r>
            <a:r>
              <a:rPr lang="en-US" sz="2400" i="1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- 44 ) / </a:t>
            </a:r>
            <a:r>
              <a:rPr lang="en-US" sz="2400" i="1" dirty="0" smtClean="0">
                <a:latin typeface="Arial" charset="0"/>
              </a:rPr>
              <a:t>4  = 5/4  = 1.25</a:t>
            </a:r>
            <a:endParaRPr lang="en-US" sz="2400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2400" dirty="0" smtClean="0"/>
          </a:p>
          <a:p>
            <a:pPr>
              <a:spcBef>
                <a:spcPct val="50000"/>
              </a:spcBef>
            </a:pPr>
            <a:r>
              <a:rPr lang="en-US" sz="2400" dirty="0" smtClean="0"/>
              <a:t>Test B = 99  </a:t>
            </a:r>
            <a:r>
              <a:rPr lang="en-US" sz="2400" dirty="0"/>
              <a:t>Test B has a </a:t>
            </a:r>
            <a:r>
              <a:rPr lang="en-US" sz="2400" i="1" dirty="0"/>
              <a:t>M</a:t>
            </a:r>
            <a:r>
              <a:rPr lang="en-US" sz="2400" dirty="0"/>
              <a:t> = 104 and a </a:t>
            </a:r>
            <a:r>
              <a:rPr lang="en-US" sz="2400" i="1" dirty="0" smtClean="0"/>
              <a:t>s</a:t>
            </a:r>
            <a:r>
              <a:rPr lang="en-US" sz="2400" dirty="0" smtClean="0"/>
              <a:t> </a:t>
            </a:r>
            <a:r>
              <a:rPr lang="en-US" sz="2400" dirty="0"/>
              <a:t>= 3.  What would her standard score be for Test B</a:t>
            </a:r>
            <a:r>
              <a:rPr lang="en-US" sz="2400" dirty="0" smtClean="0"/>
              <a:t>?</a:t>
            </a:r>
          </a:p>
          <a:p>
            <a:pPr>
              <a:spcBef>
                <a:spcPct val="50000"/>
              </a:spcBef>
            </a:pPr>
            <a:r>
              <a:rPr lang="en-US" sz="2400" i="1" dirty="0" err="1" smtClean="0">
                <a:latin typeface="Arial" charset="0"/>
              </a:rPr>
              <a:t>z</a:t>
            </a:r>
            <a:r>
              <a:rPr lang="en-US" sz="2400" i="1" baseline="-25000" dirty="0" err="1" smtClean="0">
                <a:latin typeface="Arial" charset="0"/>
              </a:rPr>
              <a:t>B</a:t>
            </a:r>
            <a:r>
              <a:rPr lang="en-US" sz="2400" i="1" dirty="0" smtClean="0">
                <a:latin typeface="Arial" charset="0"/>
              </a:rPr>
              <a:t> = </a:t>
            </a:r>
            <a:r>
              <a:rPr lang="en-US" sz="2400" dirty="0" smtClean="0">
                <a:latin typeface="Arial" charset="0"/>
              </a:rPr>
              <a:t>(99</a:t>
            </a:r>
            <a:r>
              <a:rPr lang="en-US" sz="2400" i="1" dirty="0" smtClean="0"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- 104 ) / </a:t>
            </a:r>
            <a:r>
              <a:rPr lang="en-US" sz="2400" i="1" dirty="0" smtClean="0">
                <a:latin typeface="Arial" charset="0"/>
              </a:rPr>
              <a:t>3  = -5/3  = -1.67</a:t>
            </a: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endParaRPr lang="en-US" sz="1200" dirty="0"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0" y="457200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Arial" charset="0"/>
              </a:rPr>
              <a:t>z = </a:t>
            </a:r>
            <a:r>
              <a:rPr lang="en-US" sz="2400" dirty="0">
                <a:latin typeface="Arial" charset="0"/>
              </a:rPr>
              <a:t>(x</a:t>
            </a:r>
            <a:r>
              <a:rPr lang="en-US" sz="2400" i="1" dirty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- x ) / </a:t>
            </a:r>
            <a:r>
              <a:rPr lang="en-US" sz="2400" i="1" dirty="0">
                <a:latin typeface="Arial" charset="0"/>
              </a:rPr>
              <a:t>s</a:t>
            </a:r>
            <a:endParaRPr lang="en-US" sz="2400" dirty="0">
              <a:latin typeface="Arial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166113" y="533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A2D0B3-B87A-4E4F-B791-ACDC3F25F3B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i="1" smtClean="0"/>
              <a:t>z</a:t>
            </a:r>
            <a:r>
              <a:rPr lang="en-US" sz="3200" b="1" smtClean="0"/>
              <a:t> Scores and Normal Curve</a:t>
            </a:r>
            <a:endParaRPr lang="en-US" smtClean="0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990600" y="1143000"/>
            <a:ext cx="7162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 dirty="0" smtClean="0"/>
              <a:t>z</a:t>
            </a:r>
            <a:r>
              <a:rPr lang="en-US" sz="2400" dirty="0" smtClean="0"/>
              <a:t> </a:t>
            </a:r>
            <a:r>
              <a:rPr lang="en-US" sz="2400" dirty="0"/>
              <a:t>scores can be plotted on the Normal Curve. 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There </a:t>
            </a:r>
            <a:r>
              <a:rPr lang="en-US" sz="2400" dirty="0"/>
              <a:t>is a direct 1:1 ratio between standard deviation and </a:t>
            </a:r>
            <a:r>
              <a:rPr lang="en-US" sz="2400" i="1" dirty="0"/>
              <a:t>z</a:t>
            </a:r>
            <a:r>
              <a:rPr lang="en-US" sz="2400" dirty="0"/>
              <a:t> scores.  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	± 1</a:t>
            </a:r>
            <a:r>
              <a:rPr lang="en-US" sz="2400" i="1" dirty="0"/>
              <a:t>s</a:t>
            </a:r>
            <a:r>
              <a:rPr lang="en-US" sz="2400" dirty="0"/>
              <a:t> = ± 1</a:t>
            </a:r>
            <a:r>
              <a:rPr lang="en-US" sz="2400" i="1" dirty="0"/>
              <a:t>z	 </a:t>
            </a:r>
            <a:r>
              <a:rPr lang="en-US" sz="2400" dirty="0"/>
              <a:t>± 2</a:t>
            </a:r>
            <a:r>
              <a:rPr lang="en-US" sz="2400" i="1" dirty="0"/>
              <a:t>s</a:t>
            </a:r>
            <a:r>
              <a:rPr lang="en-US" sz="2400" dirty="0"/>
              <a:t> = ± 2</a:t>
            </a:r>
            <a:r>
              <a:rPr lang="en-US" sz="2400" i="1" dirty="0"/>
              <a:t>z	     </a:t>
            </a:r>
            <a:r>
              <a:rPr lang="en-US" sz="2400" dirty="0"/>
              <a:t>± 3</a:t>
            </a:r>
            <a:r>
              <a:rPr lang="en-US" sz="2400" i="1" dirty="0"/>
              <a:t>s</a:t>
            </a:r>
            <a:r>
              <a:rPr lang="en-US" sz="2400" dirty="0"/>
              <a:t> = ± 3</a:t>
            </a:r>
            <a:r>
              <a:rPr lang="en-US" sz="2400" i="1" dirty="0"/>
              <a:t>z</a:t>
            </a:r>
            <a:endParaRPr lang="en-US" sz="2400" dirty="0"/>
          </a:p>
          <a:p>
            <a:endParaRPr lang="en-US" sz="1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23C56A-1C9F-490D-A89E-6DF2605B25B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sz="3200" b="1" i="1" smtClean="0"/>
              <a:t>z</a:t>
            </a:r>
            <a:r>
              <a:rPr lang="en-US" sz="3200" b="1" smtClean="0"/>
              <a:t> Scores and Normal Curve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1600200"/>
            <a:ext cx="7924800" cy="3270250"/>
            <a:chOff x="1560" y="8302"/>
            <a:chExt cx="8307" cy="2665"/>
          </a:xfrm>
        </p:grpSpPr>
        <p:sp>
          <p:nvSpPr>
            <p:cNvPr id="20498" name="Freeform 4"/>
            <p:cNvSpPr>
              <a:spLocks/>
            </p:cNvSpPr>
            <p:nvPr/>
          </p:nvSpPr>
          <p:spPr bwMode="auto">
            <a:xfrm>
              <a:off x="1680" y="8302"/>
              <a:ext cx="7906" cy="2540"/>
            </a:xfrm>
            <a:custGeom>
              <a:avLst/>
              <a:gdLst>
                <a:gd name="T0" fmla="*/ 0 w 7906"/>
                <a:gd name="T1" fmla="*/ 2536 h 2540"/>
                <a:gd name="T2" fmla="*/ 266 w 7906"/>
                <a:gd name="T3" fmla="*/ 2523 h 2540"/>
                <a:gd name="T4" fmla="*/ 586 w 7906"/>
                <a:gd name="T5" fmla="*/ 2496 h 2540"/>
                <a:gd name="T6" fmla="*/ 933 w 7906"/>
                <a:gd name="T7" fmla="*/ 2443 h 2540"/>
                <a:gd name="T8" fmla="*/ 1240 w 7906"/>
                <a:gd name="T9" fmla="*/ 2402 h 2540"/>
                <a:gd name="T10" fmla="*/ 1493 w 7906"/>
                <a:gd name="T11" fmla="*/ 2322 h 2540"/>
                <a:gd name="T12" fmla="*/ 1733 w 7906"/>
                <a:gd name="T13" fmla="*/ 2229 h 2540"/>
                <a:gd name="T14" fmla="*/ 1947 w 7906"/>
                <a:gd name="T15" fmla="*/ 2122 h 2540"/>
                <a:gd name="T16" fmla="*/ 2160 w 7906"/>
                <a:gd name="T17" fmla="*/ 1976 h 2540"/>
                <a:gd name="T18" fmla="*/ 2320 w 7906"/>
                <a:gd name="T19" fmla="*/ 1829 h 2540"/>
                <a:gd name="T20" fmla="*/ 2480 w 7906"/>
                <a:gd name="T21" fmla="*/ 1642 h 2540"/>
                <a:gd name="T22" fmla="*/ 2640 w 7906"/>
                <a:gd name="T23" fmla="*/ 1442 h 2540"/>
                <a:gd name="T24" fmla="*/ 2787 w 7906"/>
                <a:gd name="T25" fmla="*/ 1216 h 2540"/>
                <a:gd name="T26" fmla="*/ 2933 w 7906"/>
                <a:gd name="T27" fmla="*/ 962 h 2540"/>
                <a:gd name="T28" fmla="*/ 3067 w 7906"/>
                <a:gd name="T29" fmla="*/ 749 h 2540"/>
                <a:gd name="T30" fmla="*/ 3213 w 7906"/>
                <a:gd name="T31" fmla="*/ 522 h 2540"/>
                <a:gd name="T32" fmla="*/ 3347 w 7906"/>
                <a:gd name="T33" fmla="*/ 336 h 2540"/>
                <a:gd name="T34" fmla="*/ 3493 w 7906"/>
                <a:gd name="T35" fmla="*/ 176 h 2540"/>
                <a:gd name="T36" fmla="*/ 3653 w 7906"/>
                <a:gd name="T37" fmla="*/ 69 h 2540"/>
                <a:gd name="T38" fmla="*/ 3840 w 7906"/>
                <a:gd name="T39" fmla="*/ 16 h 2540"/>
                <a:gd name="T40" fmla="*/ 4066 w 7906"/>
                <a:gd name="T41" fmla="*/ 16 h 2540"/>
                <a:gd name="T42" fmla="*/ 4280 w 7906"/>
                <a:gd name="T43" fmla="*/ 109 h 2540"/>
                <a:gd name="T44" fmla="*/ 4440 w 7906"/>
                <a:gd name="T45" fmla="*/ 243 h 2540"/>
                <a:gd name="T46" fmla="*/ 4586 w 7906"/>
                <a:gd name="T47" fmla="*/ 443 h 2540"/>
                <a:gd name="T48" fmla="*/ 4720 w 7906"/>
                <a:gd name="T49" fmla="*/ 629 h 2540"/>
                <a:gd name="T50" fmla="*/ 4840 w 7906"/>
                <a:gd name="T51" fmla="*/ 843 h 2540"/>
                <a:gd name="T52" fmla="*/ 4946 w 7906"/>
                <a:gd name="T53" fmla="*/ 1043 h 2540"/>
                <a:gd name="T54" fmla="*/ 5066 w 7906"/>
                <a:gd name="T55" fmla="*/ 1256 h 2540"/>
                <a:gd name="T56" fmla="*/ 5186 w 7906"/>
                <a:gd name="T57" fmla="*/ 1443 h 2540"/>
                <a:gd name="T58" fmla="*/ 5373 w 7906"/>
                <a:gd name="T59" fmla="*/ 1696 h 2540"/>
                <a:gd name="T60" fmla="*/ 5533 w 7906"/>
                <a:gd name="T61" fmla="*/ 1869 h 2540"/>
                <a:gd name="T62" fmla="*/ 5707 w 7906"/>
                <a:gd name="T63" fmla="*/ 2039 h 2540"/>
                <a:gd name="T64" fmla="*/ 6000 w 7906"/>
                <a:gd name="T65" fmla="*/ 2229 h 2540"/>
                <a:gd name="T66" fmla="*/ 6346 w 7906"/>
                <a:gd name="T67" fmla="*/ 2376 h 2540"/>
                <a:gd name="T68" fmla="*/ 6640 w 7906"/>
                <a:gd name="T69" fmla="*/ 2443 h 2540"/>
                <a:gd name="T70" fmla="*/ 6920 w 7906"/>
                <a:gd name="T71" fmla="*/ 2469 h 2540"/>
                <a:gd name="T72" fmla="*/ 7253 w 7906"/>
                <a:gd name="T73" fmla="*/ 2509 h 2540"/>
                <a:gd name="T74" fmla="*/ 7626 w 7906"/>
                <a:gd name="T75" fmla="*/ 2536 h 2540"/>
                <a:gd name="T76" fmla="*/ 7906 w 7906"/>
                <a:gd name="T77" fmla="*/ 2536 h 2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06"/>
                <a:gd name="T118" fmla="*/ 0 h 2540"/>
                <a:gd name="T119" fmla="*/ 7906 w 7906"/>
                <a:gd name="T120" fmla="*/ 2540 h 254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06" h="2540">
                  <a:moveTo>
                    <a:pt x="0" y="2536"/>
                  </a:moveTo>
                  <a:cubicBezTo>
                    <a:pt x="44" y="2534"/>
                    <a:pt x="168" y="2530"/>
                    <a:pt x="266" y="2523"/>
                  </a:cubicBezTo>
                  <a:cubicBezTo>
                    <a:pt x="364" y="2516"/>
                    <a:pt x="475" y="2509"/>
                    <a:pt x="586" y="2496"/>
                  </a:cubicBezTo>
                  <a:cubicBezTo>
                    <a:pt x="697" y="2483"/>
                    <a:pt x="824" y="2459"/>
                    <a:pt x="933" y="2443"/>
                  </a:cubicBezTo>
                  <a:cubicBezTo>
                    <a:pt x="1042" y="2427"/>
                    <a:pt x="1147" y="2422"/>
                    <a:pt x="1240" y="2402"/>
                  </a:cubicBezTo>
                  <a:cubicBezTo>
                    <a:pt x="1333" y="2382"/>
                    <a:pt x="1411" y="2351"/>
                    <a:pt x="1493" y="2322"/>
                  </a:cubicBezTo>
                  <a:cubicBezTo>
                    <a:pt x="1575" y="2293"/>
                    <a:pt x="1657" y="2262"/>
                    <a:pt x="1733" y="2229"/>
                  </a:cubicBezTo>
                  <a:cubicBezTo>
                    <a:pt x="1809" y="2196"/>
                    <a:pt x="1876" y="2164"/>
                    <a:pt x="1947" y="2122"/>
                  </a:cubicBezTo>
                  <a:cubicBezTo>
                    <a:pt x="2018" y="2080"/>
                    <a:pt x="2098" y="2025"/>
                    <a:pt x="2160" y="1976"/>
                  </a:cubicBezTo>
                  <a:cubicBezTo>
                    <a:pt x="2222" y="1927"/>
                    <a:pt x="2267" y="1885"/>
                    <a:pt x="2320" y="1829"/>
                  </a:cubicBezTo>
                  <a:cubicBezTo>
                    <a:pt x="2373" y="1773"/>
                    <a:pt x="2427" y="1707"/>
                    <a:pt x="2480" y="1642"/>
                  </a:cubicBezTo>
                  <a:cubicBezTo>
                    <a:pt x="2533" y="1577"/>
                    <a:pt x="2589" y="1513"/>
                    <a:pt x="2640" y="1442"/>
                  </a:cubicBezTo>
                  <a:cubicBezTo>
                    <a:pt x="2691" y="1371"/>
                    <a:pt x="2738" y="1296"/>
                    <a:pt x="2787" y="1216"/>
                  </a:cubicBezTo>
                  <a:cubicBezTo>
                    <a:pt x="2836" y="1136"/>
                    <a:pt x="2886" y="1040"/>
                    <a:pt x="2933" y="962"/>
                  </a:cubicBezTo>
                  <a:cubicBezTo>
                    <a:pt x="2980" y="884"/>
                    <a:pt x="3020" y="822"/>
                    <a:pt x="3067" y="749"/>
                  </a:cubicBezTo>
                  <a:cubicBezTo>
                    <a:pt x="3114" y="676"/>
                    <a:pt x="3166" y="591"/>
                    <a:pt x="3213" y="522"/>
                  </a:cubicBezTo>
                  <a:cubicBezTo>
                    <a:pt x="3260" y="453"/>
                    <a:pt x="3300" y="393"/>
                    <a:pt x="3347" y="336"/>
                  </a:cubicBezTo>
                  <a:cubicBezTo>
                    <a:pt x="3394" y="279"/>
                    <a:pt x="3442" y="221"/>
                    <a:pt x="3493" y="176"/>
                  </a:cubicBezTo>
                  <a:cubicBezTo>
                    <a:pt x="3544" y="131"/>
                    <a:pt x="3595" y="96"/>
                    <a:pt x="3653" y="69"/>
                  </a:cubicBezTo>
                  <a:cubicBezTo>
                    <a:pt x="3711" y="42"/>
                    <a:pt x="3771" y="25"/>
                    <a:pt x="3840" y="16"/>
                  </a:cubicBezTo>
                  <a:cubicBezTo>
                    <a:pt x="3909" y="7"/>
                    <a:pt x="3993" y="0"/>
                    <a:pt x="4066" y="16"/>
                  </a:cubicBezTo>
                  <a:cubicBezTo>
                    <a:pt x="4139" y="32"/>
                    <a:pt x="4218" y="71"/>
                    <a:pt x="4280" y="109"/>
                  </a:cubicBezTo>
                  <a:cubicBezTo>
                    <a:pt x="4342" y="147"/>
                    <a:pt x="4389" y="187"/>
                    <a:pt x="4440" y="243"/>
                  </a:cubicBezTo>
                  <a:cubicBezTo>
                    <a:pt x="4491" y="299"/>
                    <a:pt x="4539" y="379"/>
                    <a:pt x="4586" y="443"/>
                  </a:cubicBezTo>
                  <a:cubicBezTo>
                    <a:pt x="4633" y="507"/>
                    <a:pt x="4678" y="562"/>
                    <a:pt x="4720" y="629"/>
                  </a:cubicBezTo>
                  <a:cubicBezTo>
                    <a:pt x="4762" y="696"/>
                    <a:pt x="4802" y="774"/>
                    <a:pt x="4840" y="843"/>
                  </a:cubicBezTo>
                  <a:cubicBezTo>
                    <a:pt x="4878" y="912"/>
                    <a:pt x="4908" y="974"/>
                    <a:pt x="4946" y="1043"/>
                  </a:cubicBezTo>
                  <a:cubicBezTo>
                    <a:pt x="4984" y="1112"/>
                    <a:pt x="5026" y="1189"/>
                    <a:pt x="5066" y="1256"/>
                  </a:cubicBezTo>
                  <a:cubicBezTo>
                    <a:pt x="5106" y="1323"/>
                    <a:pt x="5135" y="1370"/>
                    <a:pt x="5186" y="1443"/>
                  </a:cubicBezTo>
                  <a:cubicBezTo>
                    <a:pt x="5237" y="1516"/>
                    <a:pt x="5315" y="1625"/>
                    <a:pt x="5373" y="1696"/>
                  </a:cubicBezTo>
                  <a:cubicBezTo>
                    <a:pt x="5431" y="1767"/>
                    <a:pt x="5477" y="1812"/>
                    <a:pt x="5533" y="1869"/>
                  </a:cubicBezTo>
                  <a:cubicBezTo>
                    <a:pt x="5589" y="1926"/>
                    <a:pt x="5629" y="1979"/>
                    <a:pt x="5707" y="2039"/>
                  </a:cubicBezTo>
                  <a:cubicBezTo>
                    <a:pt x="5785" y="2099"/>
                    <a:pt x="5894" y="2173"/>
                    <a:pt x="6000" y="2229"/>
                  </a:cubicBezTo>
                  <a:cubicBezTo>
                    <a:pt x="6106" y="2285"/>
                    <a:pt x="6239" y="2340"/>
                    <a:pt x="6346" y="2376"/>
                  </a:cubicBezTo>
                  <a:cubicBezTo>
                    <a:pt x="6453" y="2412"/>
                    <a:pt x="6544" y="2428"/>
                    <a:pt x="6640" y="2443"/>
                  </a:cubicBezTo>
                  <a:cubicBezTo>
                    <a:pt x="6736" y="2458"/>
                    <a:pt x="6818" y="2458"/>
                    <a:pt x="6920" y="2469"/>
                  </a:cubicBezTo>
                  <a:cubicBezTo>
                    <a:pt x="7022" y="2480"/>
                    <a:pt x="7135" y="2498"/>
                    <a:pt x="7253" y="2509"/>
                  </a:cubicBezTo>
                  <a:cubicBezTo>
                    <a:pt x="7371" y="2520"/>
                    <a:pt x="7517" y="2532"/>
                    <a:pt x="7626" y="2536"/>
                  </a:cubicBezTo>
                  <a:cubicBezTo>
                    <a:pt x="7735" y="2540"/>
                    <a:pt x="7848" y="2536"/>
                    <a:pt x="7906" y="253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5"/>
            <p:cNvSpPr>
              <a:spLocks noChangeShapeType="1"/>
            </p:cNvSpPr>
            <p:nvPr/>
          </p:nvSpPr>
          <p:spPr bwMode="auto">
            <a:xfrm>
              <a:off x="1560" y="10967"/>
              <a:ext cx="83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85" name="Line 6"/>
          <p:cNvSpPr>
            <a:spLocks noChangeShapeType="1"/>
          </p:cNvSpPr>
          <p:nvPr/>
        </p:nvSpPr>
        <p:spPr bwMode="auto">
          <a:xfrm>
            <a:off x="4413250" y="1603375"/>
            <a:ext cx="0" cy="3255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5227638" y="2584450"/>
            <a:ext cx="0" cy="2290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 flipH="1" flipV="1">
            <a:off x="6065838" y="4076700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 flipV="1">
            <a:off x="6867525" y="4562475"/>
            <a:ext cx="0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3598863" y="2470150"/>
            <a:ext cx="0" cy="2405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Line 11"/>
          <p:cNvSpPr>
            <a:spLocks noChangeShapeType="1"/>
          </p:cNvSpPr>
          <p:nvPr/>
        </p:nvSpPr>
        <p:spPr bwMode="auto">
          <a:xfrm flipH="1" flipV="1">
            <a:off x="2746375" y="3976688"/>
            <a:ext cx="0" cy="900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 flipV="1">
            <a:off x="1868488" y="4530725"/>
            <a:ext cx="0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</a:t>
            </a:r>
            <a:r>
              <a:rPr lang="en-US" dirty="0" smtClean="0"/>
              <a:t>      </a:t>
            </a:r>
            <a:r>
              <a:rPr lang="en-US" dirty="0"/>
              <a:t>+1  </a:t>
            </a:r>
            <a:r>
              <a:rPr lang="en-US" dirty="0" smtClean="0"/>
              <a:t>          </a:t>
            </a:r>
            <a:r>
              <a:rPr lang="en-US" dirty="0"/>
              <a:t>+2    </a:t>
            </a:r>
            <a:r>
              <a:rPr lang="en-US" dirty="0" smtClean="0"/>
              <a:t>        </a:t>
            </a:r>
            <a:r>
              <a:rPr lang="en-US" dirty="0"/>
              <a:t>+3</a:t>
            </a:r>
          </a:p>
          <a:p>
            <a:pPr>
              <a:spcBef>
                <a:spcPct val="50000"/>
              </a:spcBef>
            </a:pPr>
            <a:r>
              <a:rPr lang="en-US" i="1" dirty="0"/>
              <a:t>z	 </a:t>
            </a:r>
            <a:r>
              <a:rPr lang="en-US" dirty="0"/>
              <a:t> -3	 -2	-1	0      </a:t>
            </a:r>
            <a:r>
              <a:rPr lang="en-US" dirty="0" smtClean="0"/>
              <a:t>     </a:t>
            </a:r>
            <a:r>
              <a:rPr lang="en-US" dirty="0"/>
              <a:t>+1   </a:t>
            </a:r>
            <a:r>
              <a:rPr lang="en-US" dirty="0" smtClean="0"/>
              <a:t>         </a:t>
            </a:r>
            <a:r>
              <a:rPr lang="en-US" dirty="0"/>
              <a:t>+2     </a:t>
            </a:r>
            <a:r>
              <a:rPr lang="en-US" dirty="0" smtClean="0"/>
              <a:t>       </a:t>
            </a:r>
            <a:r>
              <a:rPr lang="en-US" dirty="0"/>
              <a:t>+3</a:t>
            </a:r>
          </a:p>
        </p:txBody>
      </p:sp>
      <p:sp>
        <p:nvSpPr>
          <p:cNvPr id="20493" name="Text Box 30"/>
          <p:cNvSpPr txBox="1">
            <a:spLocks noChangeArrowheads="1"/>
          </p:cNvSpPr>
          <p:nvPr/>
        </p:nvSpPr>
        <p:spPr bwMode="auto">
          <a:xfrm>
            <a:off x="4191000" y="4876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M</a:t>
            </a:r>
            <a:endParaRPr lang="en-US"/>
          </a:p>
        </p:txBody>
      </p:sp>
      <p:sp>
        <p:nvSpPr>
          <p:cNvPr id="20494" name="Text Box 32"/>
          <p:cNvSpPr txBox="1">
            <a:spLocks noChangeArrowheads="1"/>
          </p:cNvSpPr>
          <p:nvPr/>
        </p:nvSpPr>
        <p:spPr bwMode="auto">
          <a:xfrm>
            <a:off x="609600" y="1600200"/>
            <a:ext cx="2286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z</a:t>
            </a:r>
            <a:r>
              <a:rPr lang="en-US"/>
              <a:t> scores can be plotted on the normal curve</a:t>
            </a:r>
            <a:endParaRPr lang="en-US" i="1"/>
          </a:p>
        </p:txBody>
      </p:sp>
      <p:sp>
        <p:nvSpPr>
          <p:cNvPr id="20495" name="Oval 33"/>
          <p:cNvSpPr>
            <a:spLocks noChangeArrowheads="1"/>
          </p:cNvSpPr>
          <p:nvPr/>
        </p:nvSpPr>
        <p:spPr bwMode="auto">
          <a:xfrm>
            <a:off x="5334000" y="4191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Oval 34"/>
          <p:cNvSpPr>
            <a:spLocks noChangeArrowheads="1"/>
          </p:cNvSpPr>
          <p:nvPr/>
        </p:nvSpPr>
        <p:spPr bwMode="auto">
          <a:xfrm>
            <a:off x="2971800" y="3962400"/>
            <a:ext cx="152400" cy="1524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Text Box 35"/>
          <p:cNvSpPr txBox="1">
            <a:spLocks noChangeArrowheads="1"/>
          </p:cNvSpPr>
          <p:nvPr/>
        </p:nvSpPr>
        <p:spPr bwMode="auto">
          <a:xfrm>
            <a:off x="5867400" y="1828800"/>
            <a:ext cx="27432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Test A       </a:t>
            </a:r>
            <a:r>
              <a:rPr lang="en-US" dirty="0"/>
              <a:t>= </a:t>
            </a:r>
            <a:r>
              <a:rPr lang="en-US" dirty="0" smtClean="0"/>
              <a:t>1.25 z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 smtClean="0"/>
              <a:t>Test B       </a:t>
            </a:r>
            <a:r>
              <a:rPr lang="en-US" dirty="0"/>
              <a:t>= </a:t>
            </a:r>
            <a:r>
              <a:rPr lang="en-US" dirty="0" smtClean="0"/>
              <a:t>-1.67 </a:t>
            </a:r>
            <a:r>
              <a:rPr lang="en-US" i="1" dirty="0" smtClean="0"/>
              <a:t>z</a:t>
            </a:r>
            <a:endParaRPr lang="en-US" i="1" dirty="0"/>
          </a:p>
        </p:txBody>
      </p:sp>
      <p:sp>
        <p:nvSpPr>
          <p:cNvPr id="20" name="Oval 33"/>
          <p:cNvSpPr>
            <a:spLocks noChangeArrowheads="1"/>
          </p:cNvSpPr>
          <p:nvPr/>
        </p:nvSpPr>
        <p:spPr bwMode="auto">
          <a:xfrm>
            <a:off x="6629400" y="1905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34"/>
          <p:cNvSpPr>
            <a:spLocks noChangeArrowheads="1"/>
          </p:cNvSpPr>
          <p:nvPr/>
        </p:nvSpPr>
        <p:spPr bwMode="auto">
          <a:xfrm>
            <a:off x="6629400" y="2362200"/>
            <a:ext cx="152400" cy="152400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98CF4C-4B6B-4A83-AD11-2B47C9D33D6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i="1" smtClean="0"/>
              <a:t>z</a:t>
            </a:r>
            <a:r>
              <a:rPr lang="en-US" sz="3200" b="1" smtClean="0"/>
              <a:t> Score</a:t>
            </a:r>
            <a:endParaRPr lang="en-US" smtClean="0"/>
          </a:p>
        </p:txBody>
      </p:sp>
      <p:sp>
        <p:nvSpPr>
          <p:cNvPr id="18436" name="Text Box 1027"/>
          <p:cNvSpPr txBox="1">
            <a:spLocks noChangeArrowheads="1"/>
          </p:cNvSpPr>
          <p:nvPr/>
        </p:nvSpPr>
        <p:spPr bwMode="auto">
          <a:xfrm>
            <a:off x="990600" y="1143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" charset="0"/>
              </a:rPr>
              <a:t>Regardless of the scale, </a:t>
            </a:r>
            <a:r>
              <a:rPr lang="en-US" sz="2400" i="1" dirty="0">
                <a:latin typeface="Arial" charset="0"/>
              </a:rPr>
              <a:t>z</a:t>
            </a:r>
            <a:r>
              <a:rPr lang="en-US" sz="2400" dirty="0">
                <a:latin typeface="Arial" charset="0"/>
              </a:rPr>
              <a:t> scores remain the same</a:t>
            </a:r>
          </a:p>
        </p:txBody>
      </p:sp>
      <p:sp>
        <p:nvSpPr>
          <p:cNvPr id="18437" name="Text Box 1028"/>
          <p:cNvSpPr txBox="1">
            <a:spLocks noChangeArrowheads="1"/>
          </p:cNvSpPr>
          <p:nvPr/>
        </p:nvSpPr>
        <p:spPr bwMode="auto">
          <a:xfrm>
            <a:off x="1066800" y="1981200"/>
            <a:ext cx="6858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Patients</a:t>
            </a:r>
            <a:r>
              <a:rPr lang="en-US" sz="2400" dirty="0"/>
              <a:t>’ </a:t>
            </a:r>
            <a:r>
              <a:rPr lang="en-US" sz="2400" i="1" dirty="0"/>
              <a:t>z</a:t>
            </a:r>
            <a:r>
              <a:rPr lang="en-US" sz="2400" dirty="0"/>
              <a:t> scores remain the same even though the measurement scale changes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	     Weight in kg		Weight in lbs.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Student       x           </a:t>
            </a:r>
            <a:r>
              <a:rPr lang="en-US" sz="2400" i="1" dirty="0"/>
              <a:t>z		              </a:t>
            </a:r>
            <a:r>
              <a:rPr lang="en-US" sz="2400" dirty="0"/>
              <a:t>x 	    </a:t>
            </a:r>
            <a:r>
              <a:rPr lang="en-US" sz="2400" i="1" dirty="0"/>
              <a:t>z</a:t>
            </a:r>
            <a:r>
              <a:rPr lang="en-US" sz="2400" dirty="0"/>
              <a:t> 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A	      48       -1.52		</a:t>
            </a:r>
            <a:r>
              <a:rPr lang="en-US" sz="2400" dirty="0" smtClean="0"/>
              <a:t>	105.2</a:t>
            </a:r>
            <a:r>
              <a:rPr lang="en-US" sz="2400" dirty="0"/>
              <a:t>	   -1.52	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B	      52       -0.17		</a:t>
            </a:r>
            <a:r>
              <a:rPr lang="en-US" sz="2400" dirty="0" smtClean="0"/>
              <a:t>	114.4</a:t>
            </a:r>
            <a:r>
              <a:rPr lang="en-US" sz="2400" dirty="0"/>
              <a:t>	   -0.17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C	      54       -0.51		</a:t>
            </a:r>
            <a:r>
              <a:rPr lang="en-US" sz="2400" dirty="0" smtClean="0"/>
              <a:t>	118.8</a:t>
            </a:r>
            <a:r>
              <a:rPr lang="en-US" sz="2400" dirty="0"/>
              <a:t>	   -0.51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D	      60        1.18		</a:t>
            </a:r>
            <a:r>
              <a:rPr lang="en-US" sz="2400" dirty="0" smtClean="0"/>
              <a:t>	123.2</a:t>
            </a:r>
            <a:r>
              <a:rPr lang="en-US" sz="2400" dirty="0"/>
              <a:t>	    1.18</a:t>
            </a:r>
          </a:p>
        </p:txBody>
      </p:sp>
      <p:sp>
        <p:nvSpPr>
          <p:cNvPr id="18438" name="Line 1031"/>
          <p:cNvSpPr>
            <a:spLocks noChangeShapeType="1"/>
          </p:cNvSpPr>
          <p:nvPr/>
        </p:nvSpPr>
        <p:spPr bwMode="auto">
          <a:xfrm>
            <a:off x="1066800" y="28956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Line 1032"/>
          <p:cNvSpPr>
            <a:spLocks noChangeShapeType="1"/>
          </p:cNvSpPr>
          <p:nvPr/>
        </p:nvSpPr>
        <p:spPr bwMode="auto">
          <a:xfrm>
            <a:off x="1066800" y="38862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1033"/>
          <p:cNvSpPr>
            <a:spLocks noChangeShapeType="1"/>
          </p:cNvSpPr>
          <p:nvPr/>
        </p:nvSpPr>
        <p:spPr bwMode="auto">
          <a:xfrm>
            <a:off x="2286000" y="3352800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1034"/>
          <p:cNvSpPr>
            <a:spLocks noChangeShapeType="1"/>
          </p:cNvSpPr>
          <p:nvPr/>
        </p:nvSpPr>
        <p:spPr bwMode="auto">
          <a:xfrm>
            <a:off x="5715000" y="3352800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Line 1035"/>
          <p:cNvSpPr>
            <a:spLocks noChangeShapeType="1"/>
          </p:cNvSpPr>
          <p:nvPr/>
        </p:nvSpPr>
        <p:spPr bwMode="auto">
          <a:xfrm>
            <a:off x="990600" y="6096000"/>
            <a:ext cx="6934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246134-56E9-4876-91D5-3ED951D39F7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/>
          <a:lstStyle/>
          <a:p>
            <a:r>
              <a:rPr lang="en-US" sz="3200" b="1" smtClean="0"/>
              <a:t>Percentile Rank</a:t>
            </a:r>
            <a:endParaRPr lang="en-US" smtClean="0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990600" y="1143000"/>
            <a:ext cx="7162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Percentile ranks (%</a:t>
            </a:r>
            <a:r>
              <a:rPr lang="en-US" sz="2400" dirty="0" err="1"/>
              <a:t>ile</a:t>
            </a:r>
            <a:r>
              <a:rPr lang="en-US" sz="2400" dirty="0"/>
              <a:t>) are based on the percentage areas under the curve. 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A percentile rank (</a:t>
            </a:r>
            <a:r>
              <a:rPr lang="en-US" sz="2400" dirty="0" err="1" smtClean="0"/>
              <a:t>PR</a:t>
            </a:r>
            <a:r>
              <a:rPr lang="en-US" sz="1600" dirty="0" err="1" smtClean="0"/>
              <a:t>x</a:t>
            </a:r>
            <a:r>
              <a:rPr lang="en-US" sz="2400" dirty="0" smtClean="0"/>
              <a:t>) </a:t>
            </a:r>
            <a:r>
              <a:rPr lang="en-US" sz="2400" dirty="0"/>
              <a:t>describes the percentage of scores in the distribution that fall above and below the given standard score.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Ex.  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A </a:t>
            </a:r>
            <a:r>
              <a:rPr lang="en-US" sz="2400" dirty="0" smtClean="0"/>
              <a:t>value </a:t>
            </a:r>
            <a:r>
              <a:rPr lang="en-US" sz="2400" dirty="0"/>
              <a:t>at the 65th percentile falls at or above 65% of the </a:t>
            </a:r>
            <a:r>
              <a:rPr lang="en-US" sz="2400" dirty="0" smtClean="0"/>
              <a:t>values </a:t>
            </a:r>
            <a:r>
              <a:rPr lang="en-US" sz="2400" dirty="0"/>
              <a:t>in the distribution.</a:t>
            </a:r>
          </a:p>
          <a:p>
            <a:pPr>
              <a:spcBef>
                <a:spcPct val="50000"/>
              </a:spcBef>
            </a:pPr>
            <a:r>
              <a:rPr lang="en-US" sz="2400" dirty="0"/>
              <a:t>A </a:t>
            </a:r>
            <a:r>
              <a:rPr lang="en-US" sz="2400" dirty="0" smtClean="0"/>
              <a:t>values </a:t>
            </a:r>
            <a:r>
              <a:rPr lang="en-US" sz="2400" dirty="0"/>
              <a:t>at the 43rd percentile falls at or above 43% of the </a:t>
            </a:r>
            <a:r>
              <a:rPr lang="en-US" sz="2400" dirty="0" smtClean="0"/>
              <a:t>values </a:t>
            </a:r>
            <a:r>
              <a:rPr lang="en-US" sz="2400" dirty="0"/>
              <a:t>in the distribution. </a:t>
            </a:r>
          </a:p>
          <a:p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532</Words>
  <Application>Microsoft Office PowerPoint</Application>
  <PresentationFormat>On-screen Show (4:3)</PresentationFormat>
  <Paragraphs>128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Numerical Measures of Position</vt:lpstr>
      <vt:lpstr>Standardization</vt:lpstr>
      <vt:lpstr>Standardization</vt:lpstr>
      <vt:lpstr>Standardization and z Score</vt:lpstr>
      <vt:lpstr>z Score</vt:lpstr>
      <vt:lpstr>z Scores and Normal Curve</vt:lpstr>
      <vt:lpstr>z Scores and Normal Curve</vt:lpstr>
      <vt:lpstr>z Score</vt:lpstr>
      <vt:lpstr>Percentile Rank</vt:lpstr>
      <vt:lpstr>Percentile Rank</vt:lpstr>
      <vt:lpstr>Percentile Rank</vt:lpstr>
      <vt:lpstr>Distributions</vt:lpstr>
      <vt:lpstr>Percentile Rank and Normal Curve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Surmans</dc:creator>
  <cp:lastModifiedBy>Windows User</cp:lastModifiedBy>
  <cp:revision>42</cp:revision>
  <dcterms:created xsi:type="dcterms:W3CDTF">2009-07-19T22:13:39Z</dcterms:created>
  <dcterms:modified xsi:type="dcterms:W3CDTF">2012-02-29T16:43:30Z</dcterms:modified>
</cp:coreProperties>
</file>